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  <p:sldId id="330" r:id="rId82"/>
  </p:sldIdLst>
  <p:sldSz cx="9144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1pPr>
    <a:lvl2pPr marL="0" marR="0" indent="457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2pPr>
    <a:lvl3pPr marL="0" marR="0" indent="914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3pPr>
    <a:lvl4pPr marL="0" marR="0" indent="1371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4pPr>
    <a:lvl5pPr marL="0" marR="0" indent="18288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5pPr>
    <a:lvl6pPr marL="0" marR="0" indent="22860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6pPr>
    <a:lvl7pPr marL="0" marR="0" indent="2743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7pPr>
    <a:lvl8pPr marL="0" marR="0" indent="3200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8pPr>
    <a:lvl9pPr marL="0" marR="0" indent="3657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4EA"/>
          </a:solidFill>
        </a:fill>
      </a:tcStyle>
    </a:wholeTbl>
    <a:band2H>
      <a:tcTxStyle b="def" i="def"/>
      <a:tcStyle>
        <a:tcBdr/>
        <a:fill>
          <a:solidFill>
            <a:srgbClr val="E8EBF5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 b="def" i="def"/>
      <a:tcStyle>
        <a:tcBdr/>
        <a:fill>
          <a:solidFill>
            <a:srgbClr val="F0F0F0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 b="def" i="def"/>
      <a:tcStyle>
        <a:tcBdr/>
        <a:fill>
          <a:solidFill>
            <a:srgbClr val="EBF1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8F44A2F1-9E1F-4B54-A3A2-5F16C0AD49E2}" styleName="">
    <a:tblBg/>
    <a:wholeTbl>
      <a:tcTxStyle b="off" i="off">
        <a:font>
          <a:latin typeface="HSE Sans Regular"/>
          <a:ea typeface="HSE Sans Regular"/>
          <a:cs typeface="HSE Sans Regular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4EA"/>
          </a:solidFill>
        </a:fill>
      </a:tcStyle>
    </a:wholeTbl>
    <a:band2H>
      <a:tcTxStyle b="def" i="def"/>
      <a:tcStyle>
        <a:tcBdr/>
        <a:fill>
          <a:solidFill>
            <a:srgbClr val="A7A7A7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HSE Sans Bold"/>
          <a:ea typeface="HSE Sans Bold"/>
          <a:cs typeface="HSE Sans Bold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slide" Target="slides/slide57.xml"/><Relationship Id="rId65" Type="http://schemas.openxmlformats.org/officeDocument/2006/relationships/slide" Target="slides/slide58.xml"/><Relationship Id="rId66" Type="http://schemas.openxmlformats.org/officeDocument/2006/relationships/slide" Target="slides/slide59.xml"/><Relationship Id="rId67" Type="http://schemas.openxmlformats.org/officeDocument/2006/relationships/slide" Target="slides/slide60.xml"/><Relationship Id="rId68" Type="http://schemas.openxmlformats.org/officeDocument/2006/relationships/slide" Target="slides/slide61.xml"/><Relationship Id="rId69" Type="http://schemas.openxmlformats.org/officeDocument/2006/relationships/slide" Target="slides/slide62.xml"/><Relationship Id="rId70" Type="http://schemas.openxmlformats.org/officeDocument/2006/relationships/slide" Target="slides/slide63.xml"/><Relationship Id="rId71" Type="http://schemas.openxmlformats.org/officeDocument/2006/relationships/slide" Target="slides/slide64.xml"/><Relationship Id="rId72" Type="http://schemas.openxmlformats.org/officeDocument/2006/relationships/slide" Target="slides/slide65.xml"/><Relationship Id="rId73" Type="http://schemas.openxmlformats.org/officeDocument/2006/relationships/slide" Target="slides/slide66.xml"/><Relationship Id="rId74" Type="http://schemas.openxmlformats.org/officeDocument/2006/relationships/slide" Target="slides/slide67.xml"/><Relationship Id="rId75" Type="http://schemas.openxmlformats.org/officeDocument/2006/relationships/slide" Target="slides/slide68.xml"/><Relationship Id="rId76" Type="http://schemas.openxmlformats.org/officeDocument/2006/relationships/slide" Target="slides/slide69.xml"/><Relationship Id="rId77" Type="http://schemas.openxmlformats.org/officeDocument/2006/relationships/slide" Target="slides/slide70.xml"/><Relationship Id="rId78" Type="http://schemas.openxmlformats.org/officeDocument/2006/relationships/slide" Target="slides/slide71.xml"/><Relationship Id="rId79" Type="http://schemas.openxmlformats.org/officeDocument/2006/relationships/slide" Target="slides/slide72.xml"/><Relationship Id="rId80" Type="http://schemas.openxmlformats.org/officeDocument/2006/relationships/slide" Target="slides/slide73.xml"/><Relationship Id="rId81" Type="http://schemas.openxmlformats.org/officeDocument/2006/relationships/slide" Target="slides/slide74.xml"/><Relationship Id="rId82" Type="http://schemas.openxmlformats.org/officeDocument/2006/relationships/slide" Target="slides/slide75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5" name="Shape 45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1200">
        <a:latin typeface="+mj-lt"/>
        <a:ea typeface="+mj-ea"/>
        <a:cs typeface="+mj-cs"/>
        <a:sym typeface="Calibri"/>
      </a:defRPr>
    </a:lvl1pPr>
    <a:lvl2pPr indent="228600" defTabSz="457200" latinLnBrk="0">
      <a:defRPr sz="1200">
        <a:latin typeface="+mj-lt"/>
        <a:ea typeface="+mj-ea"/>
        <a:cs typeface="+mj-cs"/>
        <a:sym typeface="Calibri"/>
      </a:defRPr>
    </a:lvl2pPr>
    <a:lvl3pPr indent="457200" defTabSz="457200" latinLnBrk="0">
      <a:defRPr sz="1200">
        <a:latin typeface="+mj-lt"/>
        <a:ea typeface="+mj-ea"/>
        <a:cs typeface="+mj-cs"/>
        <a:sym typeface="Calibri"/>
      </a:defRPr>
    </a:lvl3pPr>
    <a:lvl4pPr indent="685800" defTabSz="457200" latinLnBrk="0">
      <a:defRPr sz="1200">
        <a:latin typeface="+mj-lt"/>
        <a:ea typeface="+mj-ea"/>
        <a:cs typeface="+mj-cs"/>
        <a:sym typeface="Calibri"/>
      </a:defRPr>
    </a:lvl4pPr>
    <a:lvl5pPr indent="914400" defTabSz="457200" latinLnBrk="0">
      <a:defRPr sz="1200">
        <a:latin typeface="+mj-lt"/>
        <a:ea typeface="+mj-ea"/>
        <a:cs typeface="+mj-cs"/>
        <a:sym typeface="Calibri"/>
      </a:defRPr>
    </a:lvl5pPr>
    <a:lvl6pPr indent="1143000" defTabSz="457200" latinLnBrk="0">
      <a:defRPr sz="1200">
        <a:latin typeface="+mj-lt"/>
        <a:ea typeface="+mj-ea"/>
        <a:cs typeface="+mj-cs"/>
        <a:sym typeface="Calibri"/>
      </a:defRPr>
    </a:lvl6pPr>
    <a:lvl7pPr indent="1371600" defTabSz="457200" latinLnBrk="0">
      <a:defRPr sz="1200">
        <a:latin typeface="+mj-lt"/>
        <a:ea typeface="+mj-ea"/>
        <a:cs typeface="+mj-cs"/>
        <a:sym typeface="Calibri"/>
      </a:defRPr>
    </a:lvl7pPr>
    <a:lvl8pPr indent="1600200" defTabSz="457200" latinLnBrk="0">
      <a:defRPr sz="1200">
        <a:latin typeface="+mj-lt"/>
        <a:ea typeface="+mj-ea"/>
        <a:cs typeface="+mj-cs"/>
        <a:sym typeface="Calibri"/>
      </a:defRPr>
    </a:lvl8pPr>
    <a:lvl9pPr indent="1828800" defTabSz="4572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Заголовок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Заголовок"/>
          <p:cNvSpPr txBox="1"/>
          <p:nvPr>
            <p:ph type="title" hasCustomPrompt="1"/>
          </p:nvPr>
        </p:nvSpPr>
        <p:spPr>
          <a:xfrm>
            <a:off x="2096428" y="133815"/>
            <a:ext cx="6958362" cy="6389648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>
                <a:solidFill>
                  <a:srgbClr val="FFFFFF"/>
                </a:solidFill>
                <a:latin typeface="HSE Sans Bold"/>
                <a:ea typeface="HSE Sans Bold"/>
                <a:cs typeface="HSE Sans Bold"/>
                <a:sym typeface="HSE Sans Bold"/>
              </a:defRPr>
            </a:lvl1pPr>
          </a:lstStyle>
          <a:p>
            <a:pPr/>
            <a:r>
              <a:t>Заголовок</a:t>
            </a:r>
          </a:p>
        </p:txBody>
      </p:sp>
      <p:sp>
        <p:nvSpPr>
          <p:cNvPr id="1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Body Level One…"/>
          <p:cNvSpPr txBox="1"/>
          <p:nvPr>
            <p:ph type="body" sz="quarter" idx="1" hasCustomPrompt="1"/>
          </p:nvPr>
        </p:nvSpPr>
        <p:spPr>
          <a:xfrm>
            <a:off x="2087563" y="6490010"/>
            <a:ext cx="2606676" cy="367991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0" indent="0">
              <a:buSzTx/>
              <a:buFontTx/>
              <a:buNone/>
              <a:defRPr sz="11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lvl1pPr>
            <a:lvl2pPr marL="0" indent="457200">
              <a:buSzTx/>
              <a:buFontTx/>
              <a:buNone/>
              <a:defRPr sz="11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lvl2pPr>
            <a:lvl3pPr marL="0" indent="914400">
              <a:buSzTx/>
              <a:buFontTx/>
              <a:buNone/>
              <a:defRPr sz="11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lvl3pPr>
            <a:lvl4pPr marL="0" indent="1371600">
              <a:buSzTx/>
              <a:buFontTx/>
              <a:buNone/>
              <a:defRPr sz="11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lvl4pPr>
            <a:lvl5pPr marL="0" indent="1828800">
              <a:buSzTx/>
              <a:buFontTx/>
              <a:buNone/>
              <a:defRPr sz="11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lvl5pPr>
          </a:lstStyle>
          <a:p>
            <a:pPr/>
            <a:r>
              <a:t>Ссылка на источник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0" name="Text Placeholder 12"/>
          <p:cNvSpPr/>
          <p:nvPr>
            <p:ph type="body" sz="half" idx="21" hasCustomPrompt="1"/>
          </p:nvPr>
        </p:nvSpPr>
        <p:spPr>
          <a:xfrm>
            <a:off x="2087563" y="225425"/>
            <a:ext cx="6376988" cy="3600987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0" indent="0" defTabSz="896111">
              <a:lnSpc>
                <a:spcPct val="95000"/>
              </a:lnSpc>
              <a:spcBef>
                <a:spcPts val="1100"/>
              </a:spcBef>
              <a:buSzTx/>
              <a:buFontTx/>
              <a:buNone/>
              <a:defRPr sz="2352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lvl1pPr>
          </a:lstStyle>
          <a:p>
            <a:pPr/>
            <a:r>
              <a:t>Далеко-далеко за словесными горами в стране гласных и согласных живут рыбные тексты. Вдали от всех живут они в буквенных домах на берегу Семантика большого языкового океана. Маленький ручеек Даль журчит по всей стране и обеспечивает ее всеми необходимыми правилами. Эта парадигматическая страна, в которой жаренные члены предложения залетают прямо в рот.</a:t>
            </a:r>
          </a:p>
        </p:txBody>
      </p:sp>
      <p:sp>
        <p:nvSpPr>
          <p:cNvPr id="2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Под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Body Level One…"/>
          <p:cNvSpPr txBox="1"/>
          <p:nvPr>
            <p:ph type="body" sz="quarter" idx="1" hasCustomPrompt="1"/>
          </p:nvPr>
        </p:nvSpPr>
        <p:spPr>
          <a:xfrm>
            <a:off x="2087563" y="6490010"/>
            <a:ext cx="2606676" cy="367991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0" indent="0">
              <a:buSzTx/>
              <a:buFontTx/>
              <a:buNone/>
              <a:defRPr sz="11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lvl1pPr>
            <a:lvl2pPr marL="0" indent="457200">
              <a:buSzTx/>
              <a:buFontTx/>
              <a:buNone/>
              <a:defRPr sz="11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lvl2pPr>
            <a:lvl3pPr marL="0" indent="914400">
              <a:buSzTx/>
              <a:buFontTx/>
              <a:buNone/>
              <a:defRPr sz="11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lvl3pPr>
            <a:lvl4pPr marL="0" indent="1371600">
              <a:buSzTx/>
              <a:buFontTx/>
              <a:buNone/>
              <a:defRPr sz="11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lvl4pPr>
            <a:lvl5pPr marL="0" indent="1828800">
              <a:buSzTx/>
              <a:buFontTx/>
              <a:buNone/>
              <a:defRPr sz="11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lvl5pPr>
          </a:lstStyle>
          <a:p>
            <a:pPr/>
            <a:r>
              <a:t>Ссылка на источник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9" name="Text Placeholder 12"/>
          <p:cNvSpPr/>
          <p:nvPr>
            <p:ph type="body" sz="half" idx="21" hasCustomPrompt="1"/>
          </p:nvPr>
        </p:nvSpPr>
        <p:spPr>
          <a:xfrm>
            <a:off x="2087562" y="1231475"/>
            <a:ext cx="6443122" cy="2197525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0" indent="0" defTabSz="886968">
              <a:lnSpc>
                <a:spcPct val="95000"/>
              </a:lnSpc>
              <a:spcBef>
                <a:spcPts val="1100"/>
              </a:spcBef>
              <a:buSzTx/>
              <a:buFontTx/>
              <a:buNone/>
              <a:defRPr sz="2328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lvl1pPr>
          </a:lstStyle>
          <a:p>
            <a:pPr/>
            <a:r>
              <a:t>Не стоит ставить подзаголовок (название темы раздела) на каждом слайде. Мы не хотим, чтобы контент в лекции выглядел как презентация из PowerPoint. Лучше будет представить его основными тезисами, картинками, схемами.  </a:t>
            </a:r>
          </a:p>
        </p:txBody>
      </p:sp>
      <p:sp>
        <p:nvSpPr>
          <p:cNvPr id="30" name="Text Placeholder 12"/>
          <p:cNvSpPr/>
          <p:nvPr>
            <p:ph type="body" sz="quarter" idx="22" hasCustomPrompt="1"/>
          </p:nvPr>
        </p:nvSpPr>
        <p:spPr>
          <a:xfrm>
            <a:off x="2087562" y="225425"/>
            <a:ext cx="6443122" cy="560155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0" indent="0" defTabSz="777240">
              <a:lnSpc>
                <a:spcPct val="95000"/>
              </a:lnSpc>
              <a:buSzTx/>
              <a:buFontTx/>
              <a:buNone/>
              <a:defRPr sz="2720">
                <a:solidFill>
                  <a:srgbClr val="FFFFFF"/>
                </a:solidFill>
                <a:latin typeface="HSE Sans Bold"/>
                <a:ea typeface="HSE Sans Bold"/>
                <a:cs typeface="HSE Sans Bold"/>
                <a:sym typeface="HSE Sans Bold"/>
              </a:defRPr>
            </a:lvl1pPr>
          </a:lstStyle>
          <a:p>
            <a:pPr/>
            <a:r>
              <a:t>Подзаголовок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Пуст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457200" y="92074"/>
            <a:ext cx="8229600" cy="15081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457200" y="1600200"/>
            <a:ext cx="822960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1234439" marR="0" indent="-3200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bodyStyle>
    <p:otherStyle>
      <a:lvl1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tif"/><Relationship Id="rId3" Type="http://schemas.openxmlformats.org/officeDocument/2006/relationships/image" Target="../media/image2.tif"/><Relationship Id="rId4" Type="http://schemas.openxmlformats.org/officeDocument/2006/relationships/image" Target="../media/image3.tif"/></Relationships>
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tif"/><Relationship Id="rId3" Type="http://schemas.openxmlformats.org/officeDocument/2006/relationships/image" Target="../media/image2.tif"/><Relationship Id="rId4" Type="http://schemas.openxmlformats.org/officeDocument/2006/relationships/image" Target="../media/image3.tif"/><Relationship Id="rId5" Type="http://schemas.openxmlformats.org/officeDocument/2006/relationships/image" Target="../media/image4.tif"/></Relationships>
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.png"/></Relationships>
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/Relationships>
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/Relationships>
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5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5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6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6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6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6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6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6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6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6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6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7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7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7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7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7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7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1"/>
          <p:cNvSpPr txBox="1"/>
          <p:nvPr>
            <p:ph type="title"/>
          </p:nvPr>
        </p:nvSpPr>
        <p:spPr>
          <a:xfrm>
            <a:off x="2096427" y="133815"/>
            <a:ext cx="6958363" cy="6389648"/>
          </a:xfrm>
          <a:prstGeom prst="rect">
            <a:avLst/>
          </a:prstGeom>
        </p:spPr>
        <p:txBody>
          <a:bodyPr/>
          <a:lstStyle/>
          <a:p>
            <a:pPr/>
            <a:r>
              <a:t>Introduction to Machine Learning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Text Placeholder 1"/>
          <p:cNvSpPr txBox="1"/>
          <p:nvPr>
            <p:ph type="body" sz="quarter" idx="1"/>
          </p:nvPr>
        </p:nvSpPr>
        <p:spPr>
          <a:xfrm>
            <a:off x="2087563" y="6490010"/>
            <a:ext cx="2606676" cy="367991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0" name="Text Placeholder 3"/>
          <p:cNvSpPr/>
          <p:nvPr>
            <p:ph type="body" idx="2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Sorting</a:t>
            </a:r>
          </a:p>
        </p:txBody>
      </p:sp>
      <p:sp>
        <p:nvSpPr>
          <p:cNvPr id="171" name="Sort this numbers in ascending order"/>
          <p:cNvSpPr txBox="1"/>
          <p:nvPr/>
        </p:nvSpPr>
        <p:spPr>
          <a:xfrm>
            <a:off x="2618142" y="993895"/>
            <a:ext cx="4646881" cy="485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3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lvl1pPr>
          </a:lstStyle>
          <a:p>
            <a:pPr/>
            <a:r>
              <a:t>Sort this numbers in ascending order</a:t>
            </a:r>
          </a:p>
        </p:txBody>
      </p:sp>
      <p:sp>
        <p:nvSpPr>
          <p:cNvPr id="172" name="Square"/>
          <p:cNvSpPr/>
          <p:nvPr/>
        </p:nvSpPr>
        <p:spPr>
          <a:xfrm>
            <a:off x="3835868" y="1815689"/>
            <a:ext cx="426335" cy="436895"/>
          </a:xfrm>
          <a:prstGeom prst="rect">
            <a:avLst/>
          </a:prstGeom>
          <a:ln w="15240">
            <a:solidFill>
              <a:srgbClr val="FFFFFF"/>
            </a:solidFill>
            <a:miter lim="400000"/>
          </a:ln>
        </p:spPr>
        <p:txBody>
          <a:bodyPr lIns="45719" rIns="45719"/>
          <a:lstStyle/>
          <a:p>
            <a:pPr algn="ctr">
              <a:defRPr sz="23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pPr>
          </a:p>
        </p:txBody>
      </p:sp>
      <p:sp>
        <p:nvSpPr>
          <p:cNvPr id="173" name="1"/>
          <p:cNvSpPr txBox="1"/>
          <p:nvPr/>
        </p:nvSpPr>
        <p:spPr>
          <a:xfrm>
            <a:off x="3927064" y="1785216"/>
            <a:ext cx="263551" cy="49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174" name="Square"/>
          <p:cNvSpPr/>
          <p:nvPr/>
        </p:nvSpPr>
        <p:spPr>
          <a:xfrm>
            <a:off x="4409533" y="1814975"/>
            <a:ext cx="426335" cy="436895"/>
          </a:xfrm>
          <a:prstGeom prst="rect">
            <a:avLst/>
          </a:prstGeom>
          <a:ln w="15240">
            <a:solidFill>
              <a:srgbClr val="FFFFFF"/>
            </a:solidFill>
            <a:miter lim="400000"/>
          </a:ln>
        </p:spPr>
        <p:txBody>
          <a:bodyPr lIns="45719" rIns="45719"/>
          <a:lstStyle/>
          <a:p>
            <a:pPr algn="ctr">
              <a:defRPr sz="23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pPr>
          </a:p>
        </p:txBody>
      </p:sp>
      <p:sp>
        <p:nvSpPr>
          <p:cNvPr id="175" name="4"/>
          <p:cNvSpPr txBox="1"/>
          <p:nvPr/>
        </p:nvSpPr>
        <p:spPr>
          <a:xfrm>
            <a:off x="4488029" y="1784502"/>
            <a:ext cx="276353" cy="49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lvl1pPr>
          </a:lstStyle>
          <a:p>
            <a:pPr/>
            <a:r>
              <a:t>4</a:t>
            </a:r>
          </a:p>
        </p:txBody>
      </p:sp>
      <p:sp>
        <p:nvSpPr>
          <p:cNvPr id="176" name="Square"/>
          <p:cNvSpPr/>
          <p:nvPr/>
        </p:nvSpPr>
        <p:spPr>
          <a:xfrm>
            <a:off x="4983198" y="1815689"/>
            <a:ext cx="426335" cy="436895"/>
          </a:xfrm>
          <a:prstGeom prst="rect">
            <a:avLst/>
          </a:prstGeom>
          <a:ln w="15240">
            <a:solidFill>
              <a:srgbClr val="FFFFFF"/>
            </a:solidFill>
            <a:miter lim="400000"/>
          </a:ln>
        </p:spPr>
        <p:txBody>
          <a:bodyPr lIns="45719" rIns="45719"/>
          <a:lstStyle/>
          <a:p>
            <a:pPr algn="ctr">
              <a:defRPr sz="23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pPr>
          </a:p>
        </p:txBody>
      </p:sp>
      <p:sp>
        <p:nvSpPr>
          <p:cNvPr id="177" name="6"/>
          <p:cNvSpPr txBox="1"/>
          <p:nvPr/>
        </p:nvSpPr>
        <p:spPr>
          <a:xfrm>
            <a:off x="5061694" y="1785216"/>
            <a:ext cx="273610" cy="49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lvl1pPr>
          </a:lstStyle>
          <a:p>
            <a:pPr/>
            <a:r>
              <a:t>6</a:t>
            </a:r>
          </a:p>
        </p:txBody>
      </p:sp>
      <p:sp>
        <p:nvSpPr>
          <p:cNvPr id="178" name="Square"/>
          <p:cNvSpPr/>
          <p:nvPr/>
        </p:nvSpPr>
        <p:spPr>
          <a:xfrm>
            <a:off x="5556863" y="1812979"/>
            <a:ext cx="426336" cy="436895"/>
          </a:xfrm>
          <a:prstGeom prst="rect">
            <a:avLst/>
          </a:prstGeom>
          <a:ln w="15240">
            <a:solidFill>
              <a:srgbClr val="FFFFFF"/>
            </a:solidFill>
            <a:miter lim="400000"/>
          </a:ln>
        </p:spPr>
        <p:txBody>
          <a:bodyPr lIns="45719" rIns="45719"/>
          <a:lstStyle/>
          <a:p>
            <a:pPr algn="ctr">
              <a:defRPr sz="23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pPr>
          </a:p>
        </p:txBody>
      </p:sp>
      <p:sp>
        <p:nvSpPr>
          <p:cNvPr id="179" name="3"/>
          <p:cNvSpPr txBox="1"/>
          <p:nvPr/>
        </p:nvSpPr>
        <p:spPr>
          <a:xfrm>
            <a:off x="5635360" y="1782506"/>
            <a:ext cx="266904" cy="49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180" name="Square"/>
          <p:cNvSpPr/>
          <p:nvPr/>
        </p:nvSpPr>
        <p:spPr>
          <a:xfrm>
            <a:off x="6125725" y="1808988"/>
            <a:ext cx="426335" cy="436895"/>
          </a:xfrm>
          <a:prstGeom prst="rect">
            <a:avLst/>
          </a:prstGeom>
          <a:ln w="15240">
            <a:solidFill>
              <a:srgbClr val="FFFFFF"/>
            </a:solidFill>
            <a:miter lim="400000"/>
          </a:ln>
        </p:spPr>
        <p:txBody>
          <a:bodyPr lIns="45719" rIns="45719"/>
          <a:lstStyle/>
          <a:p>
            <a:pPr algn="ctr">
              <a:defRPr sz="23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pPr>
          </a:p>
        </p:txBody>
      </p:sp>
      <p:sp>
        <p:nvSpPr>
          <p:cNvPr id="181" name="2"/>
          <p:cNvSpPr txBox="1"/>
          <p:nvPr/>
        </p:nvSpPr>
        <p:spPr>
          <a:xfrm>
            <a:off x="6204221" y="1778515"/>
            <a:ext cx="269343" cy="49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182" name="Bubble sort"/>
          <p:cNvSpPr txBox="1"/>
          <p:nvPr/>
        </p:nvSpPr>
        <p:spPr>
          <a:xfrm>
            <a:off x="2634723" y="2614726"/>
            <a:ext cx="1512355" cy="485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3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lvl1pPr>
          </a:lstStyle>
          <a:p>
            <a:pPr/>
            <a:r>
              <a:t>Bubble sort</a:t>
            </a:r>
          </a:p>
        </p:txBody>
      </p:sp>
      <p:sp>
        <p:nvSpPr>
          <p:cNvPr id="183" name="Square"/>
          <p:cNvSpPr/>
          <p:nvPr/>
        </p:nvSpPr>
        <p:spPr>
          <a:xfrm>
            <a:off x="3838269" y="3439157"/>
            <a:ext cx="426336" cy="436895"/>
          </a:xfrm>
          <a:prstGeom prst="rect">
            <a:avLst/>
          </a:prstGeom>
          <a:ln w="15240">
            <a:solidFill>
              <a:srgbClr val="FFFFFF"/>
            </a:solidFill>
            <a:miter lim="400000"/>
          </a:ln>
        </p:spPr>
        <p:txBody>
          <a:bodyPr lIns="45719" rIns="45719"/>
          <a:lstStyle/>
          <a:p>
            <a:pPr algn="ctr">
              <a:defRPr sz="23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pPr>
          </a:p>
        </p:txBody>
      </p:sp>
      <p:sp>
        <p:nvSpPr>
          <p:cNvPr id="184" name="1"/>
          <p:cNvSpPr txBox="1"/>
          <p:nvPr/>
        </p:nvSpPr>
        <p:spPr>
          <a:xfrm>
            <a:off x="3929466" y="3408684"/>
            <a:ext cx="263551" cy="49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185" name="Square"/>
          <p:cNvSpPr/>
          <p:nvPr/>
        </p:nvSpPr>
        <p:spPr>
          <a:xfrm>
            <a:off x="4411935" y="3438443"/>
            <a:ext cx="426335" cy="436895"/>
          </a:xfrm>
          <a:prstGeom prst="rect">
            <a:avLst/>
          </a:prstGeom>
          <a:ln w="15240">
            <a:solidFill>
              <a:srgbClr val="FFFFFF"/>
            </a:solidFill>
            <a:miter lim="400000"/>
          </a:ln>
        </p:spPr>
        <p:txBody>
          <a:bodyPr lIns="45719" rIns="45719"/>
          <a:lstStyle/>
          <a:p>
            <a:pPr algn="ctr">
              <a:defRPr sz="23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pPr>
          </a:p>
        </p:txBody>
      </p:sp>
      <p:sp>
        <p:nvSpPr>
          <p:cNvPr id="186" name="4"/>
          <p:cNvSpPr txBox="1"/>
          <p:nvPr/>
        </p:nvSpPr>
        <p:spPr>
          <a:xfrm>
            <a:off x="4490431" y="3407970"/>
            <a:ext cx="276353" cy="49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lvl1pPr>
          </a:lstStyle>
          <a:p>
            <a:pPr/>
            <a:r>
              <a:t>4</a:t>
            </a:r>
          </a:p>
        </p:txBody>
      </p:sp>
      <p:sp>
        <p:nvSpPr>
          <p:cNvPr id="187" name="Square"/>
          <p:cNvSpPr/>
          <p:nvPr/>
        </p:nvSpPr>
        <p:spPr>
          <a:xfrm>
            <a:off x="4985600" y="3439157"/>
            <a:ext cx="426335" cy="436895"/>
          </a:xfrm>
          <a:prstGeom prst="rect">
            <a:avLst/>
          </a:prstGeom>
          <a:solidFill>
            <a:schemeClr val="accent6">
              <a:satOff val="-3457"/>
              <a:lumOff val="26078"/>
            </a:schemeClr>
          </a:solidFill>
          <a:ln w="15240">
            <a:solidFill>
              <a:srgbClr val="FFFFFF"/>
            </a:solidFill>
            <a:miter lim="400000"/>
          </a:ln>
        </p:spPr>
        <p:txBody>
          <a:bodyPr lIns="45719" rIns="45719"/>
          <a:lstStyle/>
          <a:p>
            <a:pPr algn="ctr">
              <a:defRPr sz="23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pPr>
          </a:p>
        </p:txBody>
      </p:sp>
      <p:sp>
        <p:nvSpPr>
          <p:cNvPr id="188" name="6"/>
          <p:cNvSpPr txBox="1"/>
          <p:nvPr/>
        </p:nvSpPr>
        <p:spPr>
          <a:xfrm>
            <a:off x="5064096" y="3408684"/>
            <a:ext cx="273610" cy="49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lvl1pPr>
          </a:lstStyle>
          <a:p>
            <a:pPr/>
            <a:r>
              <a:t>6</a:t>
            </a:r>
          </a:p>
        </p:txBody>
      </p:sp>
      <p:sp>
        <p:nvSpPr>
          <p:cNvPr id="189" name="Square"/>
          <p:cNvSpPr/>
          <p:nvPr/>
        </p:nvSpPr>
        <p:spPr>
          <a:xfrm>
            <a:off x="5559265" y="3436447"/>
            <a:ext cx="426336" cy="436896"/>
          </a:xfrm>
          <a:prstGeom prst="rect">
            <a:avLst/>
          </a:prstGeom>
          <a:solidFill>
            <a:schemeClr val="accent6">
              <a:satOff val="-3457"/>
              <a:lumOff val="26078"/>
            </a:schemeClr>
          </a:solidFill>
          <a:ln w="15240">
            <a:solidFill>
              <a:srgbClr val="FFFFFF"/>
            </a:solidFill>
            <a:miter lim="400000"/>
          </a:ln>
        </p:spPr>
        <p:txBody>
          <a:bodyPr lIns="45719" rIns="45719"/>
          <a:lstStyle/>
          <a:p>
            <a:pPr algn="ctr">
              <a:defRPr sz="23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pPr>
          </a:p>
        </p:txBody>
      </p:sp>
      <p:sp>
        <p:nvSpPr>
          <p:cNvPr id="190" name="3"/>
          <p:cNvSpPr txBox="1"/>
          <p:nvPr/>
        </p:nvSpPr>
        <p:spPr>
          <a:xfrm>
            <a:off x="5637762" y="3405975"/>
            <a:ext cx="266904" cy="49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191" name="Square"/>
          <p:cNvSpPr/>
          <p:nvPr/>
        </p:nvSpPr>
        <p:spPr>
          <a:xfrm>
            <a:off x="6128127" y="3432456"/>
            <a:ext cx="426335" cy="436895"/>
          </a:xfrm>
          <a:prstGeom prst="rect">
            <a:avLst/>
          </a:prstGeom>
          <a:ln w="15240">
            <a:solidFill>
              <a:srgbClr val="FFFFFF"/>
            </a:solidFill>
            <a:miter lim="400000"/>
          </a:ln>
        </p:spPr>
        <p:txBody>
          <a:bodyPr lIns="45719" rIns="45719"/>
          <a:lstStyle/>
          <a:p>
            <a:pPr algn="ctr">
              <a:defRPr sz="23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pPr>
          </a:p>
        </p:txBody>
      </p:sp>
      <p:sp>
        <p:nvSpPr>
          <p:cNvPr id="192" name="2"/>
          <p:cNvSpPr txBox="1"/>
          <p:nvPr/>
        </p:nvSpPr>
        <p:spPr>
          <a:xfrm>
            <a:off x="6206623" y="3401983"/>
            <a:ext cx="269343" cy="49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lvl1pPr>
          </a:lstStyle>
          <a:p>
            <a:pPr/>
            <a:r>
              <a:t>2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Text Placeholder 1"/>
          <p:cNvSpPr txBox="1"/>
          <p:nvPr>
            <p:ph type="body" sz="quarter" idx="1"/>
          </p:nvPr>
        </p:nvSpPr>
        <p:spPr>
          <a:xfrm>
            <a:off x="2087563" y="6490010"/>
            <a:ext cx="2606676" cy="367991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95" name="Text Placeholder 3"/>
          <p:cNvSpPr/>
          <p:nvPr>
            <p:ph type="body" idx="2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Sorting</a:t>
            </a:r>
          </a:p>
        </p:txBody>
      </p:sp>
      <p:sp>
        <p:nvSpPr>
          <p:cNvPr id="196" name="Sort this numbers in ascending order"/>
          <p:cNvSpPr txBox="1"/>
          <p:nvPr/>
        </p:nvSpPr>
        <p:spPr>
          <a:xfrm>
            <a:off x="2618142" y="993895"/>
            <a:ext cx="4646881" cy="485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3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lvl1pPr>
          </a:lstStyle>
          <a:p>
            <a:pPr/>
            <a:r>
              <a:t>Sort this numbers in ascending order</a:t>
            </a:r>
          </a:p>
        </p:txBody>
      </p:sp>
      <p:sp>
        <p:nvSpPr>
          <p:cNvPr id="197" name="Square"/>
          <p:cNvSpPr/>
          <p:nvPr/>
        </p:nvSpPr>
        <p:spPr>
          <a:xfrm>
            <a:off x="3835868" y="1815689"/>
            <a:ext cx="426335" cy="436895"/>
          </a:xfrm>
          <a:prstGeom prst="rect">
            <a:avLst/>
          </a:prstGeom>
          <a:ln w="15240">
            <a:solidFill>
              <a:srgbClr val="FFFFFF"/>
            </a:solidFill>
            <a:miter lim="400000"/>
          </a:ln>
        </p:spPr>
        <p:txBody>
          <a:bodyPr lIns="45719" rIns="45719"/>
          <a:lstStyle/>
          <a:p>
            <a:pPr algn="ctr">
              <a:defRPr sz="23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pPr>
          </a:p>
        </p:txBody>
      </p:sp>
      <p:sp>
        <p:nvSpPr>
          <p:cNvPr id="198" name="1"/>
          <p:cNvSpPr txBox="1"/>
          <p:nvPr/>
        </p:nvSpPr>
        <p:spPr>
          <a:xfrm>
            <a:off x="3927064" y="1785216"/>
            <a:ext cx="263551" cy="49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199" name="Square"/>
          <p:cNvSpPr/>
          <p:nvPr/>
        </p:nvSpPr>
        <p:spPr>
          <a:xfrm>
            <a:off x="4409533" y="1814975"/>
            <a:ext cx="426335" cy="436895"/>
          </a:xfrm>
          <a:prstGeom prst="rect">
            <a:avLst/>
          </a:prstGeom>
          <a:ln w="15240">
            <a:solidFill>
              <a:srgbClr val="FFFFFF"/>
            </a:solidFill>
            <a:miter lim="400000"/>
          </a:ln>
        </p:spPr>
        <p:txBody>
          <a:bodyPr lIns="45719" rIns="45719"/>
          <a:lstStyle/>
          <a:p>
            <a:pPr algn="ctr">
              <a:defRPr sz="23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pPr>
          </a:p>
        </p:txBody>
      </p:sp>
      <p:sp>
        <p:nvSpPr>
          <p:cNvPr id="200" name="4"/>
          <p:cNvSpPr txBox="1"/>
          <p:nvPr/>
        </p:nvSpPr>
        <p:spPr>
          <a:xfrm>
            <a:off x="4488029" y="1784502"/>
            <a:ext cx="276353" cy="49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lvl1pPr>
          </a:lstStyle>
          <a:p>
            <a:pPr/>
            <a:r>
              <a:t>4</a:t>
            </a:r>
          </a:p>
        </p:txBody>
      </p:sp>
      <p:sp>
        <p:nvSpPr>
          <p:cNvPr id="201" name="Square"/>
          <p:cNvSpPr/>
          <p:nvPr/>
        </p:nvSpPr>
        <p:spPr>
          <a:xfrm>
            <a:off x="4983198" y="1815689"/>
            <a:ext cx="426335" cy="436895"/>
          </a:xfrm>
          <a:prstGeom prst="rect">
            <a:avLst/>
          </a:prstGeom>
          <a:ln w="15240">
            <a:solidFill>
              <a:srgbClr val="FFFFFF"/>
            </a:solidFill>
            <a:miter lim="400000"/>
          </a:ln>
        </p:spPr>
        <p:txBody>
          <a:bodyPr lIns="45719" rIns="45719"/>
          <a:lstStyle/>
          <a:p>
            <a:pPr algn="ctr">
              <a:defRPr sz="23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pPr>
          </a:p>
        </p:txBody>
      </p:sp>
      <p:sp>
        <p:nvSpPr>
          <p:cNvPr id="202" name="6"/>
          <p:cNvSpPr txBox="1"/>
          <p:nvPr/>
        </p:nvSpPr>
        <p:spPr>
          <a:xfrm>
            <a:off x="5061694" y="1785216"/>
            <a:ext cx="273610" cy="49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lvl1pPr>
          </a:lstStyle>
          <a:p>
            <a:pPr/>
            <a:r>
              <a:t>6</a:t>
            </a:r>
          </a:p>
        </p:txBody>
      </p:sp>
      <p:sp>
        <p:nvSpPr>
          <p:cNvPr id="203" name="Square"/>
          <p:cNvSpPr/>
          <p:nvPr/>
        </p:nvSpPr>
        <p:spPr>
          <a:xfrm>
            <a:off x="5556863" y="1812979"/>
            <a:ext cx="426336" cy="436895"/>
          </a:xfrm>
          <a:prstGeom prst="rect">
            <a:avLst/>
          </a:prstGeom>
          <a:ln w="15240">
            <a:solidFill>
              <a:srgbClr val="FFFFFF"/>
            </a:solidFill>
            <a:miter lim="400000"/>
          </a:ln>
        </p:spPr>
        <p:txBody>
          <a:bodyPr lIns="45719" rIns="45719"/>
          <a:lstStyle/>
          <a:p>
            <a:pPr algn="ctr">
              <a:defRPr sz="23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pPr>
          </a:p>
        </p:txBody>
      </p:sp>
      <p:sp>
        <p:nvSpPr>
          <p:cNvPr id="204" name="3"/>
          <p:cNvSpPr txBox="1"/>
          <p:nvPr/>
        </p:nvSpPr>
        <p:spPr>
          <a:xfrm>
            <a:off x="5635360" y="1782506"/>
            <a:ext cx="266904" cy="49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205" name="Square"/>
          <p:cNvSpPr/>
          <p:nvPr/>
        </p:nvSpPr>
        <p:spPr>
          <a:xfrm>
            <a:off x="6125725" y="1808988"/>
            <a:ext cx="426335" cy="436895"/>
          </a:xfrm>
          <a:prstGeom prst="rect">
            <a:avLst/>
          </a:prstGeom>
          <a:ln w="15240">
            <a:solidFill>
              <a:srgbClr val="FFFFFF"/>
            </a:solidFill>
            <a:miter lim="400000"/>
          </a:ln>
        </p:spPr>
        <p:txBody>
          <a:bodyPr lIns="45719" rIns="45719"/>
          <a:lstStyle/>
          <a:p>
            <a:pPr algn="ctr">
              <a:defRPr sz="23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pPr>
          </a:p>
        </p:txBody>
      </p:sp>
      <p:sp>
        <p:nvSpPr>
          <p:cNvPr id="206" name="2"/>
          <p:cNvSpPr txBox="1"/>
          <p:nvPr/>
        </p:nvSpPr>
        <p:spPr>
          <a:xfrm>
            <a:off x="6204221" y="1778515"/>
            <a:ext cx="269343" cy="49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207" name="Bubble sort"/>
          <p:cNvSpPr txBox="1"/>
          <p:nvPr/>
        </p:nvSpPr>
        <p:spPr>
          <a:xfrm>
            <a:off x="2634723" y="2614726"/>
            <a:ext cx="1512355" cy="485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3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lvl1pPr>
          </a:lstStyle>
          <a:p>
            <a:pPr/>
            <a:r>
              <a:t>Bubble sort</a:t>
            </a:r>
          </a:p>
        </p:txBody>
      </p:sp>
      <p:sp>
        <p:nvSpPr>
          <p:cNvPr id="208" name="Square"/>
          <p:cNvSpPr/>
          <p:nvPr/>
        </p:nvSpPr>
        <p:spPr>
          <a:xfrm>
            <a:off x="3838269" y="3439157"/>
            <a:ext cx="426336" cy="436895"/>
          </a:xfrm>
          <a:prstGeom prst="rect">
            <a:avLst/>
          </a:prstGeom>
          <a:ln w="15240">
            <a:solidFill>
              <a:srgbClr val="FFFFFF"/>
            </a:solidFill>
            <a:miter lim="400000"/>
          </a:ln>
        </p:spPr>
        <p:txBody>
          <a:bodyPr lIns="45719" rIns="45719"/>
          <a:lstStyle/>
          <a:p>
            <a:pPr algn="ctr">
              <a:defRPr sz="23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pPr>
          </a:p>
        </p:txBody>
      </p:sp>
      <p:sp>
        <p:nvSpPr>
          <p:cNvPr id="209" name="1"/>
          <p:cNvSpPr txBox="1"/>
          <p:nvPr/>
        </p:nvSpPr>
        <p:spPr>
          <a:xfrm>
            <a:off x="3929466" y="3408684"/>
            <a:ext cx="263551" cy="49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210" name="Square"/>
          <p:cNvSpPr/>
          <p:nvPr/>
        </p:nvSpPr>
        <p:spPr>
          <a:xfrm>
            <a:off x="4411935" y="3438443"/>
            <a:ext cx="426335" cy="436895"/>
          </a:xfrm>
          <a:prstGeom prst="rect">
            <a:avLst/>
          </a:prstGeom>
          <a:ln w="15240">
            <a:solidFill>
              <a:srgbClr val="FFFFFF"/>
            </a:solidFill>
            <a:miter lim="400000"/>
          </a:ln>
        </p:spPr>
        <p:txBody>
          <a:bodyPr lIns="45719" rIns="45719"/>
          <a:lstStyle/>
          <a:p>
            <a:pPr algn="ctr">
              <a:defRPr sz="23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pPr>
          </a:p>
        </p:txBody>
      </p:sp>
      <p:sp>
        <p:nvSpPr>
          <p:cNvPr id="211" name="4"/>
          <p:cNvSpPr txBox="1"/>
          <p:nvPr/>
        </p:nvSpPr>
        <p:spPr>
          <a:xfrm>
            <a:off x="4490431" y="3407970"/>
            <a:ext cx="276353" cy="49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lvl1pPr>
          </a:lstStyle>
          <a:p>
            <a:pPr/>
            <a:r>
              <a:t>4</a:t>
            </a:r>
          </a:p>
        </p:txBody>
      </p:sp>
      <p:sp>
        <p:nvSpPr>
          <p:cNvPr id="212" name="Square"/>
          <p:cNvSpPr/>
          <p:nvPr/>
        </p:nvSpPr>
        <p:spPr>
          <a:xfrm>
            <a:off x="4985600" y="3439157"/>
            <a:ext cx="426335" cy="436895"/>
          </a:xfrm>
          <a:prstGeom prst="rect">
            <a:avLst/>
          </a:prstGeom>
          <a:solidFill>
            <a:schemeClr val="accent6">
              <a:satOff val="-3457"/>
              <a:lumOff val="26078"/>
            </a:schemeClr>
          </a:solidFill>
          <a:ln w="15240">
            <a:solidFill>
              <a:srgbClr val="D63931"/>
            </a:solidFill>
            <a:miter lim="400000"/>
          </a:ln>
        </p:spPr>
        <p:txBody>
          <a:bodyPr lIns="45719" rIns="45719"/>
          <a:lstStyle/>
          <a:p>
            <a:pPr algn="ctr">
              <a:defRPr sz="23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pPr>
          </a:p>
        </p:txBody>
      </p:sp>
      <p:sp>
        <p:nvSpPr>
          <p:cNvPr id="213" name="6"/>
          <p:cNvSpPr txBox="1"/>
          <p:nvPr/>
        </p:nvSpPr>
        <p:spPr>
          <a:xfrm>
            <a:off x="5064096" y="3408684"/>
            <a:ext cx="273610" cy="49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lvl1pPr>
          </a:lstStyle>
          <a:p>
            <a:pPr/>
            <a:r>
              <a:t>6</a:t>
            </a:r>
          </a:p>
        </p:txBody>
      </p:sp>
      <p:sp>
        <p:nvSpPr>
          <p:cNvPr id="214" name="Square"/>
          <p:cNvSpPr/>
          <p:nvPr/>
        </p:nvSpPr>
        <p:spPr>
          <a:xfrm>
            <a:off x="5559265" y="3436447"/>
            <a:ext cx="426336" cy="436896"/>
          </a:xfrm>
          <a:prstGeom prst="rect">
            <a:avLst/>
          </a:prstGeom>
          <a:solidFill>
            <a:schemeClr val="accent6">
              <a:satOff val="-3457"/>
              <a:lumOff val="26078"/>
            </a:schemeClr>
          </a:solidFill>
          <a:ln w="15240">
            <a:solidFill>
              <a:srgbClr val="D63931"/>
            </a:solidFill>
            <a:miter lim="400000"/>
          </a:ln>
        </p:spPr>
        <p:txBody>
          <a:bodyPr lIns="45719" rIns="45719"/>
          <a:lstStyle/>
          <a:p>
            <a:pPr algn="ctr">
              <a:defRPr sz="23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pPr>
          </a:p>
        </p:txBody>
      </p:sp>
      <p:sp>
        <p:nvSpPr>
          <p:cNvPr id="215" name="3"/>
          <p:cNvSpPr txBox="1"/>
          <p:nvPr/>
        </p:nvSpPr>
        <p:spPr>
          <a:xfrm>
            <a:off x="5637762" y="3405975"/>
            <a:ext cx="266904" cy="49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216" name="Square"/>
          <p:cNvSpPr/>
          <p:nvPr/>
        </p:nvSpPr>
        <p:spPr>
          <a:xfrm>
            <a:off x="6128127" y="3432456"/>
            <a:ext cx="426335" cy="436895"/>
          </a:xfrm>
          <a:prstGeom prst="rect">
            <a:avLst/>
          </a:prstGeom>
          <a:ln w="15240">
            <a:solidFill>
              <a:srgbClr val="FFFFFF"/>
            </a:solidFill>
            <a:miter lim="400000"/>
          </a:ln>
        </p:spPr>
        <p:txBody>
          <a:bodyPr lIns="45719" rIns="45719"/>
          <a:lstStyle/>
          <a:p>
            <a:pPr algn="ctr">
              <a:defRPr sz="23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pPr>
          </a:p>
        </p:txBody>
      </p:sp>
      <p:sp>
        <p:nvSpPr>
          <p:cNvPr id="217" name="2"/>
          <p:cNvSpPr txBox="1"/>
          <p:nvPr/>
        </p:nvSpPr>
        <p:spPr>
          <a:xfrm>
            <a:off x="6206623" y="3401983"/>
            <a:ext cx="269343" cy="49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lvl1pPr>
          </a:lstStyle>
          <a:p>
            <a:pPr/>
            <a:r>
              <a:t>2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Text Placeholder 1"/>
          <p:cNvSpPr txBox="1"/>
          <p:nvPr>
            <p:ph type="body" sz="quarter" idx="1"/>
          </p:nvPr>
        </p:nvSpPr>
        <p:spPr>
          <a:xfrm>
            <a:off x="2087563" y="6490010"/>
            <a:ext cx="2606676" cy="367991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20" name="Text Placeholder 3"/>
          <p:cNvSpPr/>
          <p:nvPr>
            <p:ph type="body" idx="2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Sorting</a:t>
            </a:r>
          </a:p>
        </p:txBody>
      </p:sp>
      <p:sp>
        <p:nvSpPr>
          <p:cNvPr id="221" name="Sort this numbers in ascending order"/>
          <p:cNvSpPr txBox="1"/>
          <p:nvPr/>
        </p:nvSpPr>
        <p:spPr>
          <a:xfrm>
            <a:off x="2618142" y="993895"/>
            <a:ext cx="4646881" cy="485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3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lvl1pPr>
          </a:lstStyle>
          <a:p>
            <a:pPr/>
            <a:r>
              <a:t>Sort this numbers in ascending order</a:t>
            </a:r>
          </a:p>
        </p:txBody>
      </p:sp>
      <p:sp>
        <p:nvSpPr>
          <p:cNvPr id="222" name="Square"/>
          <p:cNvSpPr/>
          <p:nvPr/>
        </p:nvSpPr>
        <p:spPr>
          <a:xfrm>
            <a:off x="3835868" y="1815689"/>
            <a:ext cx="426335" cy="436895"/>
          </a:xfrm>
          <a:prstGeom prst="rect">
            <a:avLst/>
          </a:prstGeom>
          <a:ln w="15240">
            <a:solidFill>
              <a:srgbClr val="FFFFFF"/>
            </a:solidFill>
            <a:miter lim="400000"/>
          </a:ln>
        </p:spPr>
        <p:txBody>
          <a:bodyPr lIns="45719" rIns="45719"/>
          <a:lstStyle/>
          <a:p>
            <a:pPr algn="ctr">
              <a:defRPr sz="23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pPr>
          </a:p>
        </p:txBody>
      </p:sp>
      <p:sp>
        <p:nvSpPr>
          <p:cNvPr id="223" name="1"/>
          <p:cNvSpPr txBox="1"/>
          <p:nvPr/>
        </p:nvSpPr>
        <p:spPr>
          <a:xfrm>
            <a:off x="3927064" y="1785216"/>
            <a:ext cx="263551" cy="49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224" name="Square"/>
          <p:cNvSpPr/>
          <p:nvPr/>
        </p:nvSpPr>
        <p:spPr>
          <a:xfrm>
            <a:off x="4409533" y="1814975"/>
            <a:ext cx="426335" cy="436895"/>
          </a:xfrm>
          <a:prstGeom prst="rect">
            <a:avLst/>
          </a:prstGeom>
          <a:ln w="15240">
            <a:solidFill>
              <a:srgbClr val="FFFFFF"/>
            </a:solidFill>
            <a:miter lim="400000"/>
          </a:ln>
        </p:spPr>
        <p:txBody>
          <a:bodyPr lIns="45719" rIns="45719"/>
          <a:lstStyle/>
          <a:p>
            <a:pPr algn="ctr">
              <a:defRPr sz="23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pPr>
          </a:p>
        </p:txBody>
      </p:sp>
      <p:sp>
        <p:nvSpPr>
          <p:cNvPr id="225" name="4"/>
          <p:cNvSpPr txBox="1"/>
          <p:nvPr/>
        </p:nvSpPr>
        <p:spPr>
          <a:xfrm>
            <a:off x="4488029" y="1784502"/>
            <a:ext cx="276353" cy="49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lvl1pPr>
          </a:lstStyle>
          <a:p>
            <a:pPr/>
            <a:r>
              <a:t>4</a:t>
            </a:r>
          </a:p>
        </p:txBody>
      </p:sp>
      <p:sp>
        <p:nvSpPr>
          <p:cNvPr id="226" name="Square"/>
          <p:cNvSpPr/>
          <p:nvPr/>
        </p:nvSpPr>
        <p:spPr>
          <a:xfrm>
            <a:off x="4983198" y="1815689"/>
            <a:ext cx="426335" cy="436895"/>
          </a:xfrm>
          <a:prstGeom prst="rect">
            <a:avLst/>
          </a:prstGeom>
          <a:ln w="15240">
            <a:solidFill>
              <a:srgbClr val="FFFFFF"/>
            </a:solidFill>
            <a:miter lim="400000"/>
          </a:ln>
        </p:spPr>
        <p:txBody>
          <a:bodyPr lIns="45719" rIns="45719"/>
          <a:lstStyle/>
          <a:p>
            <a:pPr algn="ctr">
              <a:defRPr sz="23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pPr>
          </a:p>
        </p:txBody>
      </p:sp>
      <p:sp>
        <p:nvSpPr>
          <p:cNvPr id="227" name="6"/>
          <p:cNvSpPr txBox="1"/>
          <p:nvPr/>
        </p:nvSpPr>
        <p:spPr>
          <a:xfrm>
            <a:off x="5061694" y="1785216"/>
            <a:ext cx="273610" cy="49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lvl1pPr>
          </a:lstStyle>
          <a:p>
            <a:pPr/>
            <a:r>
              <a:t>6</a:t>
            </a:r>
          </a:p>
        </p:txBody>
      </p:sp>
      <p:sp>
        <p:nvSpPr>
          <p:cNvPr id="228" name="Square"/>
          <p:cNvSpPr/>
          <p:nvPr/>
        </p:nvSpPr>
        <p:spPr>
          <a:xfrm>
            <a:off x="5556863" y="1812979"/>
            <a:ext cx="426336" cy="436895"/>
          </a:xfrm>
          <a:prstGeom prst="rect">
            <a:avLst/>
          </a:prstGeom>
          <a:ln w="15240">
            <a:solidFill>
              <a:srgbClr val="FFFFFF"/>
            </a:solidFill>
            <a:miter lim="400000"/>
          </a:ln>
        </p:spPr>
        <p:txBody>
          <a:bodyPr lIns="45719" rIns="45719"/>
          <a:lstStyle/>
          <a:p>
            <a:pPr algn="ctr">
              <a:defRPr sz="23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pPr>
          </a:p>
        </p:txBody>
      </p:sp>
      <p:sp>
        <p:nvSpPr>
          <p:cNvPr id="229" name="3"/>
          <p:cNvSpPr txBox="1"/>
          <p:nvPr/>
        </p:nvSpPr>
        <p:spPr>
          <a:xfrm>
            <a:off x="5635360" y="1782506"/>
            <a:ext cx="266904" cy="49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230" name="Square"/>
          <p:cNvSpPr/>
          <p:nvPr/>
        </p:nvSpPr>
        <p:spPr>
          <a:xfrm>
            <a:off x="6125725" y="1808988"/>
            <a:ext cx="426335" cy="436895"/>
          </a:xfrm>
          <a:prstGeom prst="rect">
            <a:avLst/>
          </a:prstGeom>
          <a:ln w="15240">
            <a:solidFill>
              <a:srgbClr val="FFFFFF"/>
            </a:solidFill>
            <a:miter lim="400000"/>
          </a:ln>
        </p:spPr>
        <p:txBody>
          <a:bodyPr lIns="45719" rIns="45719"/>
          <a:lstStyle/>
          <a:p>
            <a:pPr algn="ctr">
              <a:defRPr sz="23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pPr>
          </a:p>
        </p:txBody>
      </p:sp>
      <p:sp>
        <p:nvSpPr>
          <p:cNvPr id="231" name="2"/>
          <p:cNvSpPr txBox="1"/>
          <p:nvPr/>
        </p:nvSpPr>
        <p:spPr>
          <a:xfrm>
            <a:off x="6204221" y="1778515"/>
            <a:ext cx="269343" cy="49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232" name="Bubble sort"/>
          <p:cNvSpPr txBox="1"/>
          <p:nvPr/>
        </p:nvSpPr>
        <p:spPr>
          <a:xfrm>
            <a:off x="2634723" y="2614726"/>
            <a:ext cx="1512355" cy="485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3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lvl1pPr>
          </a:lstStyle>
          <a:p>
            <a:pPr/>
            <a:r>
              <a:t>Bubble sort</a:t>
            </a:r>
          </a:p>
        </p:txBody>
      </p:sp>
      <p:sp>
        <p:nvSpPr>
          <p:cNvPr id="233" name="Square"/>
          <p:cNvSpPr/>
          <p:nvPr/>
        </p:nvSpPr>
        <p:spPr>
          <a:xfrm>
            <a:off x="3838269" y="3439157"/>
            <a:ext cx="426336" cy="436895"/>
          </a:xfrm>
          <a:prstGeom prst="rect">
            <a:avLst/>
          </a:prstGeom>
          <a:ln w="15240">
            <a:solidFill>
              <a:srgbClr val="FFFFFF"/>
            </a:solidFill>
            <a:miter lim="400000"/>
          </a:ln>
        </p:spPr>
        <p:txBody>
          <a:bodyPr lIns="45719" rIns="45719"/>
          <a:lstStyle/>
          <a:p>
            <a:pPr algn="ctr">
              <a:defRPr sz="23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pPr>
          </a:p>
        </p:txBody>
      </p:sp>
      <p:sp>
        <p:nvSpPr>
          <p:cNvPr id="234" name="1"/>
          <p:cNvSpPr txBox="1"/>
          <p:nvPr/>
        </p:nvSpPr>
        <p:spPr>
          <a:xfrm>
            <a:off x="3929466" y="3408684"/>
            <a:ext cx="263551" cy="49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235" name="Square"/>
          <p:cNvSpPr/>
          <p:nvPr/>
        </p:nvSpPr>
        <p:spPr>
          <a:xfrm>
            <a:off x="4411935" y="3438443"/>
            <a:ext cx="426335" cy="436895"/>
          </a:xfrm>
          <a:prstGeom prst="rect">
            <a:avLst/>
          </a:prstGeom>
          <a:ln w="15240">
            <a:solidFill>
              <a:srgbClr val="FFFFFF"/>
            </a:solidFill>
            <a:miter lim="400000"/>
          </a:ln>
        </p:spPr>
        <p:txBody>
          <a:bodyPr lIns="45719" rIns="45719"/>
          <a:lstStyle/>
          <a:p>
            <a:pPr algn="ctr">
              <a:defRPr sz="23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pPr>
          </a:p>
        </p:txBody>
      </p:sp>
      <p:sp>
        <p:nvSpPr>
          <p:cNvPr id="236" name="4"/>
          <p:cNvSpPr txBox="1"/>
          <p:nvPr/>
        </p:nvSpPr>
        <p:spPr>
          <a:xfrm>
            <a:off x="4490431" y="3407970"/>
            <a:ext cx="276353" cy="49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lvl1pPr>
          </a:lstStyle>
          <a:p>
            <a:pPr/>
            <a:r>
              <a:t>4</a:t>
            </a:r>
          </a:p>
        </p:txBody>
      </p:sp>
      <p:sp>
        <p:nvSpPr>
          <p:cNvPr id="237" name="Square"/>
          <p:cNvSpPr/>
          <p:nvPr/>
        </p:nvSpPr>
        <p:spPr>
          <a:xfrm>
            <a:off x="4985600" y="3439157"/>
            <a:ext cx="426335" cy="436895"/>
          </a:xfrm>
          <a:prstGeom prst="rect">
            <a:avLst/>
          </a:prstGeom>
          <a:solidFill>
            <a:schemeClr val="accent6">
              <a:satOff val="-3457"/>
              <a:lumOff val="26078"/>
            </a:schemeClr>
          </a:solidFill>
          <a:ln w="15240">
            <a:solidFill>
              <a:srgbClr val="D63931"/>
            </a:solidFill>
            <a:miter lim="400000"/>
          </a:ln>
        </p:spPr>
        <p:txBody>
          <a:bodyPr lIns="45719" rIns="45719"/>
          <a:lstStyle/>
          <a:p>
            <a:pPr algn="ctr">
              <a:defRPr sz="23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pPr>
          </a:p>
        </p:txBody>
      </p:sp>
      <p:sp>
        <p:nvSpPr>
          <p:cNvPr id="238" name="6"/>
          <p:cNvSpPr txBox="1"/>
          <p:nvPr/>
        </p:nvSpPr>
        <p:spPr>
          <a:xfrm>
            <a:off x="5064096" y="3408684"/>
            <a:ext cx="273610" cy="49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lvl1pPr>
          </a:lstStyle>
          <a:p>
            <a:pPr/>
            <a:r>
              <a:t>6</a:t>
            </a:r>
          </a:p>
        </p:txBody>
      </p:sp>
      <p:sp>
        <p:nvSpPr>
          <p:cNvPr id="239" name="Square"/>
          <p:cNvSpPr/>
          <p:nvPr/>
        </p:nvSpPr>
        <p:spPr>
          <a:xfrm>
            <a:off x="5559265" y="3436447"/>
            <a:ext cx="426336" cy="436896"/>
          </a:xfrm>
          <a:prstGeom prst="rect">
            <a:avLst/>
          </a:prstGeom>
          <a:solidFill>
            <a:schemeClr val="accent6">
              <a:satOff val="-3457"/>
              <a:lumOff val="26078"/>
            </a:schemeClr>
          </a:solidFill>
          <a:ln w="15240">
            <a:solidFill>
              <a:srgbClr val="D63931"/>
            </a:solidFill>
            <a:miter lim="400000"/>
          </a:ln>
        </p:spPr>
        <p:txBody>
          <a:bodyPr lIns="45719" rIns="45719"/>
          <a:lstStyle/>
          <a:p>
            <a:pPr algn="ctr">
              <a:defRPr sz="23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pPr>
          </a:p>
        </p:txBody>
      </p:sp>
      <p:sp>
        <p:nvSpPr>
          <p:cNvPr id="240" name="3"/>
          <p:cNvSpPr txBox="1"/>
          <p:nvPr/>
        </p:nvSpPr>
        <p:spPr>
          <a:xfrm>
            <a:off x="5637762" y="3405975"/>
            <a:ext cx="266904" cy="49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241" name="Square"/>
          <p:cNvSpPr/>
          <p:nvPr/>
        </p:nvSpPr>
        <p:spPr>
          <a:xfrm>
            <a:off x="6128127" y="3432456"/>
            <a:ext cx="426335" cy="436895"/>
          </a:xfrm>
          <a:prstGeom prst="rect">
            <a:avLst/>
          </a:prstGeom>
          <a:ln w="15240">
            <a:solidFill>
              <a:srgbClr val="FFFFFF"/>
            </a:solidFill>
            <a:miter lim="400000"/>
          </a:ln>
        </p:spPr>
        <p:txBody>
          <a:bodyPr lIns="45719" rIns="45719"/>
          <a:lstStyle/>
          <a:p>
            <a:pPr algn="ctr">
              <a:defRPr sz="23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pPr>
          </a:p>
        </p:txBody>
      </p:sp>
      <p:sp>
        <p:nvSpPr>
          <p:cNvPr id="242" name="2"/>
          <p:cNvSpPr txBox="1"/>
          <p:nvPr/>
        </p:nvSpPr>
        <p:spPr>
          <a:xfrm>
            <a:off x="6206623" y="3401983"/>
            <a:ext cx="269343" cy="49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244" name="Connection Line"/>
          <p:cNvSpPr/>
          <p:nvPr/>
        </p:nvSpPr>
        <p:spPr>
          <a:xfrm>
            <a:off x="5207067" y="3967727"/>
            <a:ext cx="528828" cy="1740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0" fill="norm" stroke="1" extrusionOk="0">
                <a:moveTo>
                  <a:pt x="0" y="0"/>
                </a:moveTo>
                <a:cubicBezTo>
                  <a:pt x="7939" y="21600"/>
                  <a:pt x="15139" y="21600"/>
                  <a:pt x="21600" y="1"/>
                </a:cubicBezTo>
              </a:path>
            </a:pathLst>
          </a:custGeom>
          <a:ln w="25400">
            <a:solidFill>
              <a:srgbClr val="D63931"/>
            </a:solidFill>
            <a:miter/>
            <a:headEnd type="triangle"/>
            <a:tailEnd type="triangle"/>
          </a:ln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Text Placeholder 1"/>
          <p:cNvSpPr txBox="1"/>
          <p:nvPr>
            <p:ph type="body" sz="quarter" idx="1"/>
          </p:nvPr>
        </p:nvSpPr>
        <p:spPr>
          <a:xfrm>
            <a:off x="2087563" y="6490010"/>
            <a:ext cx="2606676" cy="367991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47" name="Text Placeholder 3"/>
          <p:cNvSpPr/>
          <p:nvPr>
            <p:ph type="body" idx="2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Sorting</a:t>
            </a:r>
          </a:p>
        </p:txBody>
      </p:sp>
      <p:sp>
        <p:nvSpPr>
          <p:cNvPr id="248" name="Sort this numbers in ascending order"/>
          <p:cNvSpPr txBox="1"/>
          <p:nvPr/>
        </p:nvSpPr>
        <p:spPr>
          <a:xfrm>
            <a:off x="2618142" y="993895"/>
            <a:ext cx="4646881" cy="485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3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lvl1pPr>
          </a:lstStyle>
          <a:p>
            <a:pPr/>
            <a:r>
              <a:t>Sort this numbers in ascending order</a:t>
            </a:r>
          </a:p>
        </p:txBody>
      </p:sp>
      <p:sp>
        <p:nvSpPr>
          <p:cNvPr id="249" name="Square"/>
          <p:cNvSpPr/>
          <p:nvPr/>
        </p:nvSpPr>
        <p:spPr>
          <a:xfrm>
            <a:off x="3835868" y="1815689"/>
            <a:ext cx="426335" cy="436895"/>
          </a:xfrm>
          <a:prstGeom prst="rect">
            <a:avLst/>
          </a:prstGeom>
          <a:ln w="15240">
            <a:solidFill>
              <a:srgbClr val="FFFFFF"/>
            </a:solidFill>
            <a:miter lim="400000"/>
          </a:ln>
        </p:spPr>
        <p:txBody>
          <a:bodyPr lIns="45719" rIns="45719"/>
          <a:lstStyle/>
          <a:p>
            <a:pPr algn="ctr">
              <a:defRPr sz="23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pPr>
          </a:p>
        </p:txBody>
      </p:sp>
      <p:sp>
        <p:nvSpPr>
          <p:cNvPr id="250" name="1"/>
          <p:cNvSpPr txBox="1"/>
          <p:nvPr/>
        </p:nvSpPr>
        <p:spPr>
          <a:xfrm>
            <a:off x="3927064" y="1785216"/>
            <a:ext cx="263551" cy="49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251" name="Square"/>
          <p:cNvSpPr/>
          <p:nvPr/>
        </p:nvSpPr>
        <p:spPr>
          <a:xfrm>
            <a:off x="4409533" y="1814975"/>
            <a:ext cx="426335" cy="436895"/>
          </a:xfrm>
          <a:prstGeom prst="rect">
            <a:avLst/>
          </a:prstGeom>
          <a:ln w="15240">
            <a:solidFill>
              <a:srgbClr val="FFFFFF"/>
            </a:solidFill>
            <a:miter lim="400000"/>
          </a:ln>
        </p:spPr>
        <p:txBody>
          <a:bodyPr lIns="45719" rIns="45719"/>
          <a:lstStyle/>
          <a:p>
            <a:pPr algn="ctr">
              <a:defRPr sz="23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pPr>
          </a:p>
        </p:txBody>
      </p:sp>
      <p:sp>
        <p:nvSpPr>
          <p:cNvPr id="252" name="4"/>
          <p:cNvSpPr txBox="1"/>
          <p:nvPr/>
        </p:nvSpPr>
        <p:spPr>
          <a:xfrm>
            <a:off x="4488029" y="1784502"/>
            <a:ext cx="276353" cy="49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lvl1pPr>
          </a:lstStyle>
          <a:p>
            <a:pPr/>
            <a:r>
              <a:t>4</a:t>
            </a:r>
          </a:p>
        </p:txBody>
      </p:sp>
      <p:sp>
        <p:nvSpPr>
          <p:cNvPr id="253" name="Square"/>
          <p:cNvSpPr/>
          <p:nvPr/>
        </p:nvSpPr>
        <p:spPr>
          <a:xfrm>
            <a:off x="4983198" y="1815689"/>
            <a:ext cx="426335" cy="436895"/>
          </a:xfrm>
          <a:prstGeom prst="rect">
            <a:avLst/>
          </a:prstGeom>
          <a:ln w="15240">
            <a:solidFill>
              <a:srgbClr val="FFFFFF"/>
            </a:solidFill>
            <a:miter lim="400000"/>
          </a:ln>
        </p:spPr>
        <p:txBody>
          <a:bodyPr lIns="45719" rIns="45719"/>
          <a:lstStyle/>
          <a:p>
            <a:pPr algn="ctr">
              <a:defRPr sz="23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pPr>
          </a:p>
        </p:txBody>
      </p:sp>
      <p:sp>
        <p:nvSpPr>
          <p:cNvPr id="254" name="6"/>
          <p:cNvSpPr txBox="1"/>
          <p:nvPr/>
        </p:nvSpPr>
        <p:spPr>
          <a:xfrm>
            <a:off x="5061694" y="1785216"/>
            <a:ext cx="273610" cy="49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lvl1pPr>
          </a:lstStyle>
          <a:p>
            <a:pPr/>
            <a:r>
              <a:t>6</a:t>
            </a:r>
          </a:p>
        </p:txBody>
      </p:sp>
      <p:sp>
        <p:nvSpPr>
          <p:cNvPr id="255" name="Square"/>
          <p:cNvSpPr/>
          <p:nvPr/>
        </p:nvSpPr>
        <p:spPr>
          <a:xfrm>
            <a:off x="5556863" y="1812979"/>
            <a:ext cx="426336" cy="436895"/>
          </a:xfrm>
          <a:prstGeom prst="rect">
            <a:avLst/>
          </a:prstGeom>
          <a:ln w="15240">
            <a:solidFill>
              <a:srgbClr val="FFFFFF"/>
            </a:solidFill>
            <a:miter lim="400000"/>
          </a:ln>
        </p:spPr>
        <p:txBody>
          <a:bodyPr lIns="45719" rIns="45719"/>
          <a:lstStyle/>
          <a:p>
            <a:pPr algn="ctr">
              <a:defRPr sz="23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pPr>
          </a:p>
        </p:txBody>
      </p:sp>
      <p:sp>
        <p:nvSpPr>
          <p:cNvPr id="256" name="3"/>
          <p:cNvSpPr txBox="1"/>
          <p:nvPr/>
        </p:nvSpPr>
        <p:spPr>
          <a:xfrm>
            <a:off x="5635360" y="1782506"/>
            <a:ext cx="266904" cy="49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257" name="Square"/>
          <p:cNvSpPr/>
          <p:nvPr/>
        </p:nvSpPr>
        <p:spPr>
          <a:xfrm>
            <a:off x="6125725" y="1808988"/>
            <a:ext cx="426335" cy="436895"/>
          </a:xfrm>
          <a:prstGeom prst="rect">
            <a:avLst/>
          </a:prstGeom>
          <a:ln w="15240">
            <a:solidFill>
              <a:srgbClr val="FFFFFF"/>
            </a:solidFill>
            <a:miter lim="400000"/>
          </a:ln>
        </p:spPr>
        <p:txBody>
          <a:bodyPr lIns="45719" rIns="45719"/>
          <a:lstStyle/>
          <a:p>
            <a:pPr algn="ctr">
              <a:defRPr sz="23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pPr>
          </a:p>
        </p:txBody>
      </p:sp>
      <p:sp>
        <p:nvSpPr>
          <p:cNvPr id="258" name="2"/>
          <p:cNvSpPr txBox="1"/>
          <p:nvPr/>
        </p:nvSpPr>
        <p:spPr>
          <a:xfrm>
            <a:off x="6204221" y="1778515"/>
            <a:ext cx="269343" cy="49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259" name="Bubble sort"/>
          <p:cNvSpPr txBox="1"/>
          <p:nvPr/>
        </p:nvSpPr>
        <p:spPr>
          <a:xfrm>
            <a:off x="2634723" y="2614726"/>
            <a:ext cx="1512355" cy="485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3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lvl1pPr>
          </a:lstStyle>
          <a:p>
            <a:pPr/>
            <a:r>
              <a:t>Bubble sort</a:t>
            </a:r>
          </a:p>
        </p:txBody>
      </p:sp>
      <p:sp>
        <p:nvSpPr>
          <p:cNvPr id="260" name="Square"/>
          <p:cNvSpPr/>
          <p:nvPr/>
        </p:nvSpPr>
        <p:spPr>
          <a:xfrm>
            <a:off x="3838269" y="3439157"/>
            <a:ext cx="426336" cy="436895"/>
          </a:xfrm>
          <a:prstGeom prst="rect">
            <a:avLst/>
          </a:prstGeom>
          <a:ln w="15240">
            <a:solidFill>
              <a:srgbClr val="FFFFFF"/>
            </a:solidFill>
            <a:miter lim="400000"/>
          </a:ln>
        </p:spPr>
        <p:txBody>
          <a:bodyPr lIns="45719" rIns="45719"/>
          <a:lstStyle/>
          <a:p>
            <a:pPr algn="ctr">
              <a:defRPr sz="23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pPr>
          </a:p>
        </p:txBody>
      </p:sp>
      <p:sp>
        <p:nvSpPr>
          <p:cNvPr id="261" name="1"/>
          <p:cNvSpPr txBox="1"/>
          <p:nvPr/>
        </p:nvSpPr>
        <p:spPr>
          <a:xfrm>
            <a:off x="3929466" y="3408684"/>
            <a:ext cx="263551" cy="49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262" name="Square"/>
          <p:cNvSpPr/>
          <p:nvPr/>
        </p:nvSpPr>
        <p:spPr>
          <a:xfrm>
            <a:off x="4411935" y="3438443"/>
            <a:ext cx="426335" cy="436895"/>
          </a:xfrm>
          <a:prstGeom prst="rect">
            <a:avLst/>
          </a:prstGeom>
          <a:ln w="15240">
            <a:solidFill>
              <a:srgbClr val="FFFFFF"/>
            </a:solidFill>
            <a:miter lim="400000"/>
          </a:ln>
        </p:spPr>
        <p:txBody>
          <a:bodyPr lIns="45719" rIns="45719"/>
          <a:lstStyle/>
          <a:p>
            <a:pPr algn="ctr">
              <a:defRPr sz="23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pPr>
          </a:p>
        </p:txBody>
      </p:sp>
      <p:sp>
        <p:nvSpPr>
          <p:cNvPr id="263" name="4"/>
          <p:cNvSpPr txBox="1"/>
          <p:nvPr/>
        </p:nvSpPr>
        <p:spPr>
          <a:xfrm>
            <a:off x="4490431" y="3407970"/>
            <a:ext cx="276353" cy="49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lvl1pPr>
          </a:lstStyle>
          <a:p>
            <a:pPr/>
            <a:r>
              <a:t>4</a:t>
            </a:r>
          </a:p>
        </p:txBody>
      </p:sp>
      <p:sp>
        <p:nvSpPr>
          <p:cNvPr id="264" name="Square"/>
          <p:cNvSpPr/>
          <p:nvPr/>
        </p:nvSpPr>
        <p:spPr>
          <a:xfrm>
            <a:off x="4985600" y="3439157"/>
            <a:ext cx="426335" cy="436895"/>
          </a:xfrm>
          <a:prstGeom prst="rect">
            <a:avLst/>
          </a:prstGeom>
          <a:solidFill>
            <a:schemeClr val="accent6">
              <a:satOff val="-3457"/>
              <a:lumOff val="26078"/>
            </a:schemeClr>
          </a:solidFill>
          <a:ln w="15240">
            <a:solidFill>
              <a:srgbClr val="FFFFFF"/>
            </a:solidFill>
            <a:miter lim="400000"/>
          </a:ln>
        </p:spPr>
        <p:txBody>
          <a:bodyPr lIns="45719" rIns="45719"/>
          <a:lstStyle/>
          <a:p>
            <a:pPr algn="ctr">
              <a:defRPr sz="23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pPr>
          </a:p>
        </p:txBody>
      </p:sp>
      <p:sp>
        <p:nvSpPr>
          <p:cNvPr id="265" name="3"/>
          <p:cNvSpPr txBox="1"/>
          <p:nvPr/>
        </p:nvSpPr>
        <p:spPr>
          <a:xfrm>
            <a:off x="5064096" y="3408684"/>
            <a:ext cx="266904" cy="49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266" name="Square"/>
          <p:cNvSpPr/>
          <p:nvPr/>
        </p:nvSpPr>
        <p:spPr>
          <a:xfrm>
            <a:off x="5559265" y="3436447"/>
            <a:ext cx="426336" cy="436896"/>
          </a:xfrm>
          <a:prstGeom prst="rect">
            <a:avLst/>
          </a:prstGeom>
          <a:solidFill>
            <a:schemeClr val="accent6">
              <a:satOff val="-3457"/>
              <a:lumOff val="26078"/>
            </a:schemeClr>
          </a:solidFill>
          <a:ln w="15240">
            <a:solidFill>
              <a:srgbClr val="FFFFFF"/>
            </a:solidFill>
            <a:miter lim="400000"/>
          </a:ln>
        </p:spPr>
        <p:txBody>
          <a:bodyPr lIns="45719" rIns="45719"/>
          <a:lstStyle/>
          <a:p>
            <a:pPr algn="ctr">
              <a:defRPr sz="23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pPr>
          </a:p>
        </p:txBody>
      </p:sp>
      <p:sp>
        <p:nvSpPr>
          <p:cNvPr id="267" name="6"/>
          <p:cNvSpPr txBox="1"/>
          <p:nvPr/>
        </p:nvSpPr>
        <p:spPr>
          <a:xfrm>
            <a:off x="5637762" y="3405975"/>
            <a:ext cx="273609" cy="49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lvl1pPr>
          </a:lstStyle>
          <a:p>
            <a:pPr/>
            <a:r>
              <a:t>6</a:t>
            </a:r>
          </a:p>
        </p:txBody>
      </p:sp>
      <p:sp>
        <p:nvSpPr>
          <p:cNvPr id="268" name="Square"/>
          <p:cNvSpPr/>
          <p:nvPr/>
        </p:nvSpPr>
        <p:spPr>
          <a:xfrm>
            <a:off x="6128127" y="3432456"/>
            <a:ext cx="426335" cy="436895"/>
          </a:xfrm>
          <a:prstGeom prst="rect">
            <a:avLst/>
          </a:prstGeom>
          <a:ln w="15240">
            <a:solidFill>
              <a:srgbClr val="FFFFFF"/>
            </a:solidFill>
            <a:miter lim="400000"/>
          </a:ln>
        </p:spPr>
        <p:txBody>
          <a:bodyPr lIns="45719" rIns="45719"/>
          <a:lstStyle/>
          <a:p>
            <a:pPr algn="ctr">
              <a:defRPr sz="23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pPr>
          </a:p>
        </p:txBody>
      </p:sp>
      <p:sp>
        <p:nvSpPr>
          <p:cNvPr id="269" name="2"/>
          <p:cNvSpPr txBox="1"/>
          <p:nvPr/>
        </p:nvSpPr>
        <p:spPr>
          <a:xfrm>
            <a:off x="6206623" y="3401983"/>
            <a:ext cx="269343" cy="49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lvl1pPr>
          </a:lstStyle>
          <a:p>
            <a:pPr/>
            <a:r>
              <a:t>2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Text Placeholder 1"/>
          <p:cNvSpPr txBox="1"/>
          <p:nvPr>
            <p:ph type="body" sz="quarter" idx="1"/>
          </p:nvPr>
        </p:nvSpPr>
        <p:spPr>
          <a:xfrm>
            <a:off x="2087563" y="6490010"/>
            <a:ext cx="2606676" cy="367991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72" name="Text Placeholder 3"/>
          <p:cNvSpPr/>
          <p:nvPr>
            <p:ph type="body" idx="2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Sorting</a:t>
            </a:r>
          </a:p>
        </p:txBody>
      </p:sp>
      <p:sp>
        <p:nvSpPr>
          <p:cNvPr id="273" name="Sort this numbers in ascending order"/>
          <p:cNvSpPr txBox="1"/>
          <p:nvPr/>
        </p:nvSpPr>
        <p:spPr>
          <a:xfrm>
            <a:off x="2618142" y="993895"/>
            <a:ext cx="4646881" cy="485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3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lvl1pPr>
          </a:lstStyle>
          <a:p>
            <a:pPr/>
            <a:r>
              <a:t>Sort this numbers in ascending order</a:t>
            </a:r>
          </a:p>
        </p:txBody>
      </p:sp>
      <p:sp>
        <p:nvSpPr>
          <p:cNvPr id="274" name="Square"/>
          <p:cNvSpPr/>
          <p:nvPr/>
        </p:nvSpPr>
        <p:spPr>
          <a:xfrm>
            <a:off x="3835868" y="1815689"/>
            <a:ext cx="426335" cy="436895"/>
          </a:xfrm>
          <a:prstGeom prst="rect">
            <a:avLst/>
          </a:prstGeom>
          <a:ln w="15240">
            <a:solidFill>
              <a:srgbClr val="FFFFFF"/>
            </a:solidFill>
            <a:miter lim="400000"/>
          </a:ln>
        </p:spPr>
        <p:txBody>
          <a:bodyPr lIns="45719" rIns="45719"/>
          <a:lstStyle/>
          <a:p>
            <a:pPr algn="ctr">
              <a:defRPr sz="23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pPr>
          </a:p>
        </p:txBody>
      </p:sp>
      <p:sp>
        <p:nvSpPr>
          <p:cNvPr id="275" name="1"/>
          <p:cNvSpPr txBox="1"/>
          <p:nvPr/>
        </p:nvSpPr>
        <p:spPr>
          <a:xfrm>
            <a:off x="3927064" y="1785216"/>
            <a:ext cx="263551" cy="49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276" name="Square"/>
          <p:cNvSpPr/>
          <p:nvPr/>
        </p:nvSpPr>
        <p:spPr>
          <a:xfrm>
            <a:off x="4409533" y="1814975"/>
            <a:ext cx="426335" cy="436895"/>
          </a:xfrm>
          <a:prstGeom prst="rect">
            <a:avLst/>
          </a:prstGeom>
          <a:ln w="15240">
            <a:solidFill>
              <a:srgbClr val="FFFFFF"/>
            </a:solidFill>
            <a:miter lim="400000"/>
          </a:ln>
        </p:spPr>
        <p:txBody>
          <a:bodyPr lIns="45719" rIns="45719"/>
          <a:lstStyle/>
          <a:p>
            <a:pPr algn="ctr">
              <a:defRPr sz="23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pPr>
          </a:p>
        </p:txBody>
      </p:sp>
      <p:sp>
        <p:nvSpPr>
          <p:cNvPr id="277" name="4"/>
          <p:cNvSpPr txBox="1"/>
          <p:nvPr/>
        </p:nvSpPr>
        <p:spPr>
          <a:xfrm>
            <a:off x="4488029" y="1784502"/>
            <a:ext cx="276353" cy="49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lvl1pPr>
          </a:lstStyle>
          <a:p>
            <a:pPr/>
            <a:r>
              <a:t>4</a:t>
            </a:r>
          </a:p>
        </p:txBody>
      </p:sp>
      <p:sp>
        <p:nvSpPr>
          <p:cNvPr id="278" name="Square"/>
          <p:cNvSpPr/>
          <p:nvPr/>
        </p:nvSpPr>
        <p:spPr>
          <a:xfrm>
            <a:off x="4983198" y="1815689"/>
            <a:ext cx="426335" cy="436895"/>
          </a:xfrm>
          <a:prstGeom prst="rect">
            <a:avLst/>
          </a:prstGeom>
          <a:ln w="15240">
            <a:solidFill>
              <a:srgbClr val="FFFFFF"/>
            </a:solidFill>
            <a:miter lim="400000"/>
          </a:ln>
        </p:spPr>
        <p:txBody>
          <a:bodyPr lIns="45719" rIns="45719"/>
          <a:lstStyle/>
          <a:p>
            <a:pPr algn="ctr">
              <a:defRPr sz="23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pPr>
          </a:p>
        </p:txBody>
      </p:sp>
      <p:sp>
        <p:nvSpPr>
          <p:cNvPr id="279" name="6"/>
          <p:cNvSpPr txBox="1"/>
          <p:nvPr/>
        </p:nvSpPr>
        <p:spPr>
          <a:xfrm>
            <a:off x="5061694" y="1785216"/>
            <a:ext cx="273610" cy="49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lvl1pPr>
          </a:lstStyle>
          <a:p>
            <a:pPr/>
            <a:r>
              <a:t>6</a:t>
            </a:r>
          </a:p>
        </p:txBody>
      </p:sp>
      <p:sp>
        <p:nvSpPr>
          <p:cNvPr id="280" name="Square"/>
          <p:cNvSpPr/>
          <p:nvPr/>
        </p:nvSpPr>
        <p:spPr>
          <a:xfrm>
            <a:off x="5556863" y="1812979"/>
            <a:ext cx="426336" cy="436895"/>
          </a:xfrm>
          <a:prstGeom prst="rect">
            <a:avLst/>
          </a:prstGeom>
          <a:ln w="15240">
            <a:solidFill>
              <a:srgbClr val="FFFFFF"/>
            </a:solidFill>
            <a:miter lim="400000"/>
          </a:ln>
        </p:spPr>
        <p:txBody>
          <a:bodyPr lIns="45719" rIns="45719"/>
          <a:lstStyle/>
          <a:p>
            <a:pPr algn="ctr">
              <a:defRPr sz="23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pPr>
          </a:p>
        </p:txBody>
      </p:sp>
      <p:sp>
        <p:nvSpPr>
          <p:cNvPr id="281" name="3"/>
          <p:cNvSpPr txBox="1"/>
          <p:nvPr/>
        </p:nvSpPr>
        <p:spPr>
          <a:xfrm>
            <a:off x="5635360" y="1782506"/>
            <a:ext cx="266904" cy="49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282" name="Square"/>
          <p:cNvSpPr/>
          <p:nvPr/>
        </p:nvSpPr>
        <p:spPr>
          <a:xfrm>
            <a:off x="6125725" y="1808988"/>
            <a:ext cx="426335" cy="436895"/>
          </a:xfrm>
          <a:prstGeom prst="rect">
            <a:avLst/>
          </a:prstGeom>
          <a:ln w="15240">
            <a:solidFill>
              <a:srgbClr val="FFFFFF"/>
            </a:solidFill>
            <a:miter lim="400000"/>
          </a:ln>
        </p:spPr>
        <p:txBody>
          <a:bodyPr lIns="45719" rIns="45719"/>
          <a:lstStyle/>
          <a:p>
            <a:pPr algn="ctr">
              <a:defRPr sz="23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pPr>
          </a:p>
        </p:txBody>
      </p:sp>
      <p:sp>
        <p:nvSpPr>
          <p:cNvPr id="283" name="2"/>
          <p:cNvSpPr txBox="1"/>
          <p:nvPr/>
        </p:nvSpPr>
        <p:spPr>
          <a:xfrm>
            <a:off x="6204221" y="1778515"/>
            <a:ext cx="269343" cy="49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284" name="Bubble sort"/>
          <p:cNvSpPr txBox="1"/>
          <p:nvPr/>
        </p:nvSpPr>
        <p:spPr>
          <a:xfrm>
            <a:off x="2634723" y="2614726"/>
            <a:ext cx="1512355" cy="485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3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lvl1pPr>
          </a:lstStyle>
          <a:p>
            <a:pPr/>
            <a:r>
              <a:t>Bubble sort</a:t>
            </a:r>
          </a:p>
        </p:txBody>
      </p:sp>
      <p:sp>
        <p:nvSpPr>
          <p:cNvPr id="285" name="Square"/>
          <p:cNvSpPr/>
          <p:nvPr/>
        </p:nvSpPr>
        <p:spPr>
          <a:xfrm>
            <a:off x="3838269" y="3439157"/>
            <a:ext cx="426336" cy="436895"/>
          </a:xfrm>
          <a:prstGeom prst="rect">
            <a:avLst/>
          </a:prstGeom>
          <a:ln w="15240">
            <a:solidFill>
              <a:srgbClr val="FFFFFF"/>
            </a:solidFill>
            <a:miter lim="400000"/>
          </a:ln>
        </p:spPr>
        <p:txBody>
          <a:bodyPr lIns="45719" rIns="45719"/>
          <a:lstStyle/>
          <a:p>
            <a:pPr algn="ctr">
              <a:defRPr sz="23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pPr>
          </a:p>
        </p:txBody>
      </p:sp>
      <p:sp>
        <p:nvSpPr>
          <p:cNvPr id="286" name="1"/>
          <p:cNvSpPr txBox="1"/>
          <p:nvPr/>
        </p:nvSpPr>
        <p:spPr>
          <a:xfrm>
            <a:off x="3929466" y="3408684"/>
            <a:ext cx="263551" cy="49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287" name="Square"/>
          <p:cNvSpPr/>
          <p:nvPr/>
        </p:nvSpPr>
        <p:spPr>
          <a:xfrm>
            <a:off x="4411935" y="3438443"/>
            <a:ext cx="426335" cy="436895"/>
          </a:xfrm>
          <a:prstGeom prst="rect">
            <a:avLst/>
          </a:prstGeom>
          <a:ln w="15240">
            <a:solidFill>
              <a:srgbClr val="FFFFFF"/>
            </a:solidFill>
            <a:miter lim="400000"/>
          </a:ln>
        </p:spPr>
        <p:txBody>
          <a:bodyPr lIns="45719" rIns="45719"/>
          <a:lstStyle/>
          <a:p>
            <a:pPr algn="ctr">
              <a:defRPr sz="23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pPr>
          </a:p>
        </p:txBody>
      </p:sp>
      <p:sp>
        <p:nvSpPr>
          <p:cNvPr id="288" name="4"/>
          <p:cNvSpPr txBox="1"/>
          <p:nvPr/>
        </p:nvSpPr>
        <p:spPr>
          <a:xfrm>
            <a:off x="4490431" y="3407970"/>
            <a:ext cx="276353" cy="49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lvl1pPr>
          </a:lstStyle>
          <a:p>
            <a:pPr/>
            <a:r>
              <a:t>4</a:t>
            </a:r>
          </a:p>
        </p:txBody>
      </p:sp>
      <p:sp>
        <p:nvSpPr>
          <p:cNvPr id="289" name="Square"/>
          <p:cNvSpPr/>
          <p:nvPr/>
        </p:nvSpPr>
        <p:spPr>
          <a:xfrm>
            <a:off x="4985600" y="3439157"/>
            <a:ext cx="426335" cy="436895"/>
          </a:xfrm>
          <a:prstGeom prst="rect">
            <a:avLst/>
          </a:prstGeom>
          <a:ln w="15240">
            <a:solidFill>
              <a:srgbClr val="FFFFFF"/>
            </a:solidFill>
            <a:miter lim="400000"/>
          </a:ln>
        </p:spPr>
        <p:txBody>
          <a:bodyPr lIns="45719" rIns="45719"/>
          <a:lstStyle/>
          <a:p>
            <a:pPr algn="ctr">
              <a:defRPr sz="23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pPr>
          </a:p>
        </p:txBody>
      </p:sp>
      <p:sp>
        <p:nvSpPr>
          <p:cNvPr id="290" name="3"/>
          <p:cNvSpPr txBox="1"/>
          <p:nvPr/>
        </p:nvSpPr>
        <p:spPr>
          <a:xfrm>
            <a:off x="5064096" y="3408684"/>
            <a:ext cx="266904" cy="49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291" name="Square"/>
          <p:cNvSpPr/>
          <p:nvPr/>
        </p:nvSpPr>
        <p:spPr>
          <a:xfrm>
            <a:off x="5559265" y="3436447"/>
            <a:ext cx="426336" cy="436896"/>
          </a:xfrm>
          <a:prstGeom prst="rect">
            <a:avLst/>
          </a:prstGeom>
          <a:solidFill>
            <a:schemeClr val="accent6">
              <a:satOff val="-3457"/>
              <a:lumOff val="26078"/>
            </a:schemeClr>
          </a:solidFill>
          <a:ln w="15240">
            <a:solidFill>
              <a:srgbClr val="FFFFFF"/>
            </a:solidFill>
            <a:miter lim="400000"/>
          </a:ln>
        </p:spPr>
        <p:txBody>
          <a:bodyPr lIns="45719" rIns="45719"/>
          <a:lstStyle/>
          <a:p>
            <a:pPr algn="ctr">
              <a:defRPr sz="23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pPr>
          </a:p>
        </p:txBody>
      </p:sp>
      <p:sp>
        <p:nvSpPr>
          <p:cNvPr id="292" name="6"/>
          <p:cNvSpPr txBox="1"/>
          <p:nvPr/>
        </p:nvSpPr>
        <p:spPr>
          <a:xfrm>
            <a:off x="5637762" y="3405975"/>
            <a:ext cx="273609" cy="49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lvl1pPr>
          </a:lstStyle>
          <a:p>
            <a:pPr/>
            <a:r>
              <a:t>6</a:t>
            </a:r>
          </a:p>
        </p:txBody>
      </p:sp>
      <p:sp>
        <p:nvSpPr>
          <p:cNvPr id="293" name="Square"/>
          <p:cNvSpPr/>
          <p:nvPr/>
        </p:nvSpPr>
        <p:spPr>
          <a:xfrm>
            <a:off x="6128127" y="3432456"/>
            <a:ext cx="426335" cy="436895"/>
          </a:xfrm>
          <a:prstGeom prst="rect">
            <a:avLst/>
          </a:prstGeom>
          <a:solidFill>
            <a:schemeClr val="accent6">
              <a:satOff val="-3457"/>
              <a:lumOff val="26078"/>
            </a:schemeClr>
          </a:solidFill>
          <a:ln w="15240">
            <a:solidFill>
              <a:srgbClr val="FFFFFF"/>
            </a:solidFill>
            <a:miter lim="400000"/>
          </a:ln>
        </p:spPr>
        <p:txBody>
          <a:bodyPr lIns="45719" rIns="45719"/>
          <a:lstStyle/>
          <a:p>
            <a:pPr algn="ctr">
              <a:defRPr sz="23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pPr>
          </a:p>
        </p:txBody>
      </p:sp>
      <p:sp>
        <p:nvSpPr>
          <p:cNvPr id="294" name="2"/>
          <p:cNvSpPr txBox="1"/>
          <p:nvPr/>
        </p:nvSpPr>
        <p:spPr>
          <a:xfrm>
            <a:off x="6206623" y="3401983"/>
            <a:ext cx="269343" cy="49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lvl1pPr>
          </a:lstStyle>
          <a:p>
            <a:pPr/>
            <a:r>
              <a:t>2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Text Placeholder 1"/>
          <p:cNvSpPr txBox="1"/>
          <p:nvPr>
            <p:ph type="body" sz="quarter" idx="1"/>
          </p:nvPr>
        </p:nvSpPr>
        <p:spPr>
          <a:xfrm>
            <a:off x="2087563" y="6490010"/>
            <a:ext cx="2606676" cy="367991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97" name="Text Placeholder 3"/>
          <p:cNvSpPr/>
          <p:nvPr>
            <p:ph type="body" idx="2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Sorting</a:t>
            </a:r>
          </a:p>
        </p:txBody>
      </p:sp>
      <p:sp>
        <p:nvSpPr>
          <p:cNvPr id="298" name="Sort this numbers in ascending order"/>
          <p:cNvSpPr txBox="1"/>
          <p:nvPr/>
        </p:nvSpPr>
        <p:spPr>
          <a:xfrm>
            <a:off x="2618142" y="993895"/>
            <a:ext cx="4646881" cy="485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3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lvl1pPr>
          </a:lstStyle>
          <a:p>
            <a:pPr/>
            <a:r>
              <a:t>Sort this numbers in ascending order</a:t>
            </a:r>
          </a:p>
        </p:txBody>
      </p:sp>
      <p:sp>
        <p:nvSpPr>
          <p:cNvPr id="299" name="Square"/>
          <p:cNvSpPr/>
          <p:nvPr/>
        </p:nvSpPr>
        <p:spPr>
          <a:xfrm>
            <a:off x="3835868" y="1815689"/>
            <a:ext cx="426335" cy="436895"/>
          </a:xfrm>
          <a:prstGeom prst="rect">
            <a:avLst/>
          </a:prstGeom>
          <a:ln w="15240">
            <a:solidFill>
              <a:srgbClr val="FFFFFF"/>
            </a:solidFill>
            <a:miter lim="400000"/>
          </a:ln>
        </p:spPr>
        <p:txBody>
          <a:bodyPr lIns="45719" rIns="45719"/>
          <a:lstStyle/>
          <a:p>
            <a:pPr algn="ctr">
              <a:defRPr sz="23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pPr>
          </a:p>
        </p:txBody>
      </p:sp>
      <p:sp>
        <p:nvSpPr>
          <p:cNvPr id="300" name="1"/>
          <p:cNvSpPr txBox="1"/>
          <p:nvPr/>
        </p:nvSpPr>
        <p:spPr>
          <a:xfrm>
            <a:off x="3927064" y="1785216"/>
            <a:ext cx="263551" cy="49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301" name="Square"/>
          <p:cNvSpPr/>
          <p:nvPr/>
        </p:nvSpPr>
        <p:spPr>
          <a:xfrm>
            <a:off x="4409533" y="1814975"/>
            <a:ext cx="426335" cy="436895"/>
          </a:xfrm>
          <a:prstGeom prst="rect">
            <a:avLst/>
          </a:prstGeom>
          <a:ln w="15240">
            <a:solidFill>
              <a:srgbClr val="FFFFFF"/>
            </a:solidFill>
            <a:miter lim="400000"/>
          </a:ln>
        </p:spPr>
        <p:txBody>
          <a:bodyPr lIns="45719" rIns="45719"/>
          <a:lstStyle/>
          <a:p>
            <a:pPr algn="ctr">
              <a:defRPr sz="23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pPr>
          </a:p>
        </p:txBody>
      </p:sp>
      <p:sp>
        <p:nvSpPr>
          <p:cNvPr id="302" name="4"/>
          <p:cNvSpPr txBox="1"/>
          <p:nvPr/>
        </p:nvSpPr>
        <p:spPr>
          <a:xfrm>
            <a:off x="4488029" y="1784502"/>
            <a:ext cx="276353" cy="49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lvl1pPr>
          </a:lstStyle>
          <a:p>
            <a:pPr/>
            <a:r>
              <a:t>4</a:t>
            </a:r>
          </a:p>
        </p:txBody>
      </p:sp>
      <p:sp>
        <p:nvSpPr>
          <p:cNvPr id="303" name="Square"/>
          <p:cNvSpPr/>
          <p:nvPr/>
        </p:nvSpPr>
        <p:spPr>
          <a:xfrm>
            <a:off x="4983198" y="1815689"/>
            <a:ext cx="426335" cy="436895"/>
          </a:xfrm>
          <a:prstGeom prst="rect">
            <a:avLst/>
          </a:prstGeom>
          <a:ln w="15240">
            <a:solidFill>
              <a:srgbClr val="FFFFFF"/>
            </a:solidFill>
            <a:miter lim="400000"/>
          </a:ln>
        </p:spPr>
        <p:txBody>
          <a:bodyPr lIns="45719" rIns="45719"/>
          <a:lstStyle/>
          <a:p>
            <a:pPr algn="ctr">
              <a:defRPr sz="23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pPr>
          </a:p>
        </p:txBody>
      </p:sp>
      <p:sp>
        <p:nvSpPr>
          <p:cNvPr id="304" name="6"/>
          <p:cNvSpPr txBox="1"/>
          <p:nvPr/>
        </p:nvSpPr>
        <p:spPr>
          <a:xfrm>
            <a:off x="5061694" y="1785216"/>
            <a:ext cx="273610" cy="49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lvl1pPr>
          </a:lstStyle>
          <a:p>
            <a:pPr/>
            <a:r>
              <a:t>6</a:t>
            </a:r>
          </a:p>
        </p:txBody>
      </p:sp>
      <p:sp>
        <p:nvSpPr>
          <p:cNvPr id="305" name="Square"/>
          <p:cNvSpPr/>
          <p:nvPr/>
        </p:nvSpPr>
        <p:spPr>
          <a:xfrm>
            <a:off x="5556863" y="1812979"/>
            <a:ext cx="426336" cy="436895"/>
          </a:xfrm>
          <a:prstGeom prst="rect">
            <a:avLst/>
          </a:prstGeom>
          <a:ln w="15240">
            <a:solidFill>
              <a:srgbClr val="FFFFFF"/>
            </a:solidFill>
            <a:miter lim="400000"/>
          </a:ln>
        </p:spPr>
        <p:txBody>
          <a:bodyPr lIns="45719" rIns="45719"/>
          <a:lstStyle/>
          <a:p>
            <a:pPr algn="ctr">
              <a:defRPr sz="23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pPr>
          </a:p>
        </p:txBody>
      </p:sp>
      <p:sp>
        <p:nvSpPr>
          <p:cNvPr id="306" name="3"/>
          <p:cNvSpPr txBox="1"/>
          <p:nvPr/>
        </p:nvSpPr>
        <p:spPr>
          <a:xfrm>
            <a:off x="5635360" y="1782506"/>
            <a:ext cx="266904" cy="49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307" name="Square"/>
          <p:cNvSpPr/>
          <p:nvPr/>
        </p:nvSpPr>
        <p:spPr>
          <a:xfrm>
            <a:off x="6125725" y="1808988"/>
            <a:ext cx="426335" cy="436895"/>
          </a:xfrm>
          <a:prstGeom prst="rect">
            <a:avLst/>
          </a:prstGeom>
          <a:ln w="15240">
            <a:solidFill>
              <a:srgbClr val="FFFFFF"/>
            </a:solidFill>
            <a:miter lim="400000"/>
          </a:ln>
        </p:spPr>
        <p:txBody>
          <a:bodyPr lIns="45719" rIns="45719"/>
          <a:lstStyle/>
          <a:p>
            <a:pPr algn="ctr">
              <a:defRPr sz="23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pPr>
          </a:p>
        </p:txBody>
      </p:sp>
      <p:sp>
        <p:nvSpPr>
          <p:cNvPr id="308" name="2"/>
          <p:cNvSpPr txBox="1"/>
          <p:nvPr/>
        </p:nvSpPr>
        <p:spPr>
          <a:xfrm>
            <a:off x="6204221" y="1778515"/>
            <a:ext cx="269343" cy="49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309" name="Bubble sort"/>
          <p:cNvSpPr txBox="1"/>
          <p:nvPr/>
        </p:nvSpPr>
        <p:spPr>
          <a:xfrm>
            <a:off x="2634723" y="2614726"/>
            <a:ext cx="1512355" cy="485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3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lvl1pPr>
          </a:lstStyle>
          <a:p>
            <a:pPr/>
            <a:r>
              <a:t>Bubble sort</a:t>
            </a:r>
          </a:p>
        </p:txBody>
      </p:sp>
      <p:sp>
        <p:nvSpPr>
          <p:cNvPr id="310" name="Square"/>
          <p:cNvSpPr/>
          <p:nvPr/>
        </p:nvSpPr>
        <p:spPr>
          <a:xfrm>
            <a:off x="3838269" y="3439157"/>
            <a:ext cx="426336" cy="436895"/>
          </a:xfrm>
          <a:prstGeom prst="rect">
            <a:avLst/>
          </a:prstGeom>
          <a:ln w="15240">
            <a:solidFill>
              <a:srgbClr val="FFFFFF"/>
            </a:solidFill>
            <a:miter lim="400000"/>
          </a:ln>
        </p:spPr>
        <p:txBody>
          <a:bodyPr lIns="45719" rIns="45719"/>
          <a:lstStyle/>
          <a:p>
            <a:pPr algn="ctr">
              <a:defRPr sz="23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pPr>
          </a:p>
        </p:txBody>
      </p:sp>
      <p:sp>
        <p:nvSpPr>
          <p:cNvPr id="311" name="1"/>
          <p:cNvSpPr txBox="1"/>
          <p:nvPr/>
        </p:nvSpPr>
        <p:spPr>
          <a:xfrm>
            <a:off x="3929466" y="3408684"/>
            <a:ext cx="263551" cy="49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312" name="Square"/>
          <p:cNvSpPr/>
          <p:nvPr/>
        </p:nvSpPr>
        <p:spPr>
          <a:xfrm>
            <a:off x="4411935" y="3438443"/>
            <a:ext cx="426335" cy="436895"/>
          </a:xfrm>
          <a:prstGeom prst="rect">
            <a:avLst/>
          </a:prstGeom>
          <a:ln w="15240">
            <a:solidFill>
              <a:srgbClr val="FFFFFF"/>
            </a:solidFill>
            <a:miter lim="400000"/>
          </a:ln>
        </p:spPr>
        <p:txBody>
          <a:bodyPr lIns="45719" rIns="45719"/>
          <a:lstStyle/>
          <a:p>
            <a:pPr algn="ctr">
              <a:defRPr sz="23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pPr>
          </a:p>
        </p:txBody>
      </p:sp>
      <p:sp>
        <p:nvSpPr>
          <p:cNvPr id="313" name="4"/>
          <p:cNvSpPr txBox="1"/>
          <p:nvPr/>
        </p:nvSpPr>
        <p:spPr>
          <a:xfrm>
            <a:off x="4490431" y="3407970"/>
            <a:ext cx="276353" cy="49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lvl1pPr>
          </a:lstStyle>
          <a:p>
            <a:pPr/>
            <a:r>
              <a:t>4</a:t>
            </a:r>
          </a:p>
        </p:txBody>
      </p:sp>
      <p:sp>
        <p:nvSpPr>
          <p:cNvPr id="314" name="Square"/>
          <p:cNvSpPr/>
          <p:nvPr/>
        </p:nvSpPr>
        <p:spPr>
          <a:xfrm>
            <a:off x="6125725" y="3439157"/>
            <a:ext cx="426335" cy="436895"/>
          </a:xfrm>
          <a:prstGeom prst="rect">
            <a:avLst/>
          </a:prstGeom>
          <a:solidFill>
            <a:schemeClr val="accent6">
              <a:satOff val="-3457"/>
              <a:lumOff val="26078"/>
            </a:schemeClr>
          </a:solidFill>
          <a:ln w="15240">
            <a:solidFill>
              <a:srgbClr val="D63931"/>
            </a:solidFill>
            <a:miter lim="400000"/>
          </a:ln>
        </p:spPr>
        <p:txBody>
          <a:bodyPr lIns="45719" rIns="45719"/>
          <a:lstStyle/>
          <a:p>
            <a:pPr algn="ctr">
              <a:defRPr sz="23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pPr>
          </a:p>
        </p:txBody>
      </p:sp>
      <p:sp>
        <p:nvSpPr>
          <p:cNvPr id="315" name="2"/>
          <p:cNvSpPr txBox="1"/>
          <p:nvPr/>
        </p:nvSpPr>
        <p:spPr>
          <a:xfrm>
            <a:off x="6204221" y="3408684"/>
            <a:ext cx="269343" cy="49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316" name="Square"/>
          <p:cNvSpPr/>
          <p:nvPr/>
        </p:nvSpPr>
        <p:spPr>
          <a:xfrm>
            <a:off x="5559265" y="3436447"/>
            <a:ext cx="426336" cy="436896"/>
          </a:xfrm>
          <a:prstGeom prst="rect">
            <a:avLst/>
          </a:prstGeom>
          <a:solidFill>
            <a:schemeClr val="accent6">
              <a:satOff val="-3457"/>
              <a:lumOff val="26078"/>
            </a:schemeClr>
          </a:solidFill>
          <a:ln w="15240">
            <a:solidFill>
              <a:srgbClr val="D63931"/>
            </a:solidFill>
            <a:miter lim="400000"/>
          </a:ln>
        </p:spPr>
        <p:txBody>
          <a:bodyPr lIns="45719" rIns="45719"/>
          <a:lstStyle/>
          <a:p>
            <a:pPr algn="ctr">
              <a:defRPr sz="23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pPr>
          </a:p>
        </p:txBody>
      </p:sp>
      <p:sp>
        <p:nvSpPr>
          <p:cNvPr id="317" name="6"/>
          <p:cNvSpPr txBox="1"/>
          <p:nvPr/>
        </p:nvSpPr>
        <p:spPr>
          <a:xfrm>
            <a:off x="5637762" y="3405975"/>
            <a:ext cx="273609" cy="49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lvl1pPr>
          </a:lstStyle>
          <a:p>
            <a:pPr/>
            <a:r>
              <a:t>6</a:t>
            </a:r>
          </a:p>
        </p:txBody>
      </p:sp>
      <p:sp>
        <p:nvSpPr>
          <p:cNvPr id="318" name="Square"/>
          <p:cNvSpPr/>
          <p:nvPr/>
        </p:nvSpPr>
        <p:spPr>
          <a:xfrm>
            <a:off x="4979910" y="3439157"/>
            <a:ext cx="426336" cy="436895"/>
          </a:xfrm>
          <a:prstGeom prst="rect">
            <a:avLst/>
          </a:prstGeom>
          <a:ln w="15240">
            <a:solidFill>
              <a:srgbClr val="FFFFFF"/>
            </a:solidFill>
            <a:miter lim="400000"/>
          </a:ln>
        </p:spPr>
        <p:txBody>
          <a:bodyPr lIns="45719" rIns="45719"/>
          <a:lstStyle/>
          <a:p>
            <a:pPr algn="ctr">
              <a:defRPr sz="23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pPr>
          </a:p>
        </p:txBody>
      </p:sp>
      <p:sp>
        <p:nvSpPr>
          <p:cNvPr id="319" name="3"/>
          <p:cNvSpPr txBox="1"/>
          <p:nvPr/>
        </p:nvSpPr>
        <p:spPr>
          <a:xfrm>
            <a:off x="5058407" y="3408684"/>
            <a:ext cx="266904" cy="49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lvl1pPr>
          </a:lstStyle>
          <a:p>
            <a:pPr/>
            <a:r>
              <a:t>3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Text Placeholder 1"/>
          <p:cNvSpPr txBox="1"/>
          <p:nvPr>
            <p:ph type="body" sz="quarter" idx="1"/>
          </p:nvPr>
        </p:nvSpPr>
        <p:spPr>
          <a:xfrm>
            <a:off x="2087563" y="6490010"/>
            <a:ext cx="2606676" cy="367991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22" name="Text Placeholder 3"/>
          <p:cNvSpPr/>
          <p:nvPr>
            <p:ph type="body" idx="2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Sorting</a:t>
            </a:r>
          </a:p>
        </p:txBody>
      </p:sp>
      <p:sp>
        <p:nvSpPr>
          <p:cNvPr id="323" name="Sort this numbers in ascending order"/>
          <p:cNvSpPr txBox="1"/>
          <p:nvPr/>
        </p:nvSpPr>
        <p:spPr>
          <a:xfrm>
            <a:off x="2618142" y="993895"/>
            <a:ext cx="4646881" cy="485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3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lvl1pPr>
          </a:lstStyle>
          <a:p>
            <a:pPr/>
            <a:r>
              <a:t>Sort this numbers in ascending order</a:t>
            </a:r>
          </a:p>
        </p:txBody>
      </p:sp>
      <p:sp>
        <p:nvSpPr>
          <p:cNvPr id="324" name="Square"/>
          <p:cNvSpPr/>
          <p:nvPr/>
        </p:nvSpPr>
        <p:spPr>
          <a:xfrm>
            <a:off x="3835868" y="1815689"/>
            <a:ext cx="426335" cy="436895"/>
          </a:xfrm>
          <a:prstGeom prst="rect">
            <a:avLst/>
          </a:prstGeom>
          <a:ln w="15240">
            <a:solidFill>
              <a:srgbClr val="FFFFFF"/>
            </a:solidFill>
            <a:miter lim="400000"/>
          </a:ln>
        </p:spPr>
        <p:txBody>
          <a:bodyPr lIns="45719" rIns="45719"/>
          <a:lstStyle/>
          <a:p>
            <a:pPr algn="ctr">
              <a:defRPr sz="23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pPr>
          </a:p>
        </p:txBody>
      </p:sp>
      <p:sp>
        <p:nvSpPr>
          <p:cNvPr id="325" name="1"/>
          <p:cNvSpPr txBox="1"/>
          <p:nvPr/>
        </p:nvSpPr>
        <p:spPr>
          <a:xfrm>
            <a:off x="3927064" y="1785216"/>
            <a:ext cx="263551" cy="49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326" name="Square"/>
          <p:cNvSpPr/>
          <p:nvPr/>
        </p:nvSpPr>
        <p:spPr>
          <a:xfrm>
            <a:off x="4409533" y="1814975"/>
            <a:ext cx="426335" cy="436895"/>
          </a:xfrm>
          <a:prstGeom prst="rect">
            <a:avLst/>
          </a:prstGeom>
          <a:ln w="15240">
            <a:solidFill>
              <a:srgbClr val="FFFFFF"/>
            </a:solidFill>
            <a:miter lim="400000"/>
          </a:ln>
        </p:spPr>
        <p:txBody>
          <a:bodyPr lIns="45719" rIns="45719"/>
          <a:lstStyle/>
          <a:p>
            <a:pPr algn="ctr">
              <a:defRPr sz="23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pPr>
          </a:p>
        </p:txBody>
      </p:sp>
      <p:sp>
        <p:nvSpPr>
          <p:cNvPr id="327" name="4"/>
          <p:cNvSpPr txBox="1"/>
          <p:nvPr/>
        </p:nvSpPr>
        <p:spPr>
          <a:xfrm>
            <a:off x="4488029" y="1784502"/>
            <a:ext cx="276353" cy="49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lvl1pPr>
          </a:lstStyle>
          <a:p>
            <a:pPr/>
            <a:r>
              <a:t>4</a:t>
            </a:r>
          </a:p>
        </p:txBody>
      </p:sp>
      <p:sp>
        <p:nvSpPr>
          <p:cNvPr id="328" name="Square"/>
          <p:cNvSpPr/>
          <p:nvPr/>
        </p:nvSpPr>
        <p:spPr>
          <a:xfrm>
            <a:off x="4983198" y="1815689"/>
            <a:ext cx="426335" cy="436895"/>
          </a:xfrm>
          <a:prstGeom prst="rect">
            <a:avLst/>
          </a:prstGeom>
          <a:ln w="15240">
            <a:solidFill>
              <a:srgbClr val="FFFFFF"/>
            </a:solidFill>
            <a:miter lim="400000"/>
          </a:ln>
        </p:spPr>
        <p:txBody>
          <a:bodyPr lIns="45719" rIns="45719"/>
          <a:lstStyle/>
          <a:p>
            <a:pPr algn="ctr">
              <a:defRPr sz="23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pPr>
          </a:p>
        </p:txBody>
      </p:sp>
      <p:sp>
        <p:nvSpPr>
          <p:cNvPr id="329" name="6"/>
          <p:cNvSpPr txBox="1"/>
          <p:nvPr/>
        </p:nvSpPr>
        <p:spPr>
          <a:xfrm>
            <a:off x="5061694" y="1785216"/>
            <a:ext cx="273610" cy="49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lvl1pPr>
          </a:lstStyle>
          <a:p>
            <a:pPr/>
            <a:r>
              <a:t>6</a:t>
            </a:r>
          </a:p>
        </p:txBody>
      </p:sp>
      <p:sp>
        <p:nvSpPr>
          <p:cNvPr id="330" name="Square"/>
          <p:cNvSpPr/>
          <p:nvPr/>
        </p:nvSpPr>
        <p:spPr>
          <a:xfrm>
            <a:off x="5556863" y="1812979"/>
            <a:ext cx="426336" cy="436895"/>
          </a:xfrm>
          <a:prstGeom prst="rect">
            <a:avLst/>
          </a:prstGeom>
          <a:ln w="15240">
            <a:solidFill>
              <a:srgbClr val="FFFFFF"/>
            </a:solidFill>
            <a:miter lim="400000"/>
          </a:ln>
        </p:spPr>
        <p:txBody>
          <a:bodyPr lIns="45719" rIns="45719"/>
          <a:lstStyle/>
          <a:p>
            <a:pPr algn="ctr">
              <a:defRPr sz="23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pPr>
          </a:p>
        </p:txBody>
      </p:sp>
      <p:sp>
        <p:nvSpPr>
          <p:cNvPr id="331" name="3"/>
          <p:cNvSpPr txBox="1"/>
          <p:nvPr/>
        </p:nvSpPr>
        <p:spPr>
          <a:xfrm>
            <a:off x="5635360" y="1782506"/>
            <a:ext cx="266904" cy="49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332" name="Square"/>
          <p:cNvSpPr/>
          <p:nvPr/>
        </p:nvSpPr>
        <p:spPr>
          <a:xfrm>
            <a:off x="6125725" y="1808988"/>
            <a:ext cx="426335" cy="436895"/>
          </a:xfrm>
          <a:prstGeom prst="rect">
            <a:avLst/>
          </a:prstGeom>
          <a:ln w="15240">
            <a:solidFill>
              <a:srgbClr val="FFFFFF"/>
            </a:solidFill>
            <a:miter lim="400000"/>
          </a:ln>
        </p:spPr>
        <p:txBody>
          <a:bodyPr lIns="45719" rIns="45719"/>
          <a:lstStyle/>
          <a:p>
            <a:pPr algn="ctr">
              <a:defRPr sz="23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pPr>
          </a:p>
        </p:txBody>
      </p:sp>
      <p:sp>
        <p:nvSpPr>
          <p:cNvPr id="333" name="2"/>
          <p:cNvSpPr txBox="1"/>
          <p:nvPr/>
        </p:nvSpPr>
        <p:spPr>
          <a:xfrm>
            <a:off x="6204221" y="1778515"/>
            <a:ext cx="269343" cy="49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334" name="Bubble sort"/>
          <p:cNvSpPr txBox="1"/>
          <p:nvPr/>
        </p:nvSpPr>
        <p:spPr>
          <a:xfrm>
            <a:off x="2634723" y="2614726"/>
            <a:ext cx="1512355" cy="485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3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lvl1pPr>
          </a:lstStyle>
          <a:p>
            <a:pPr/>
            <a:r>
              <a:t>Bubble sort</a:t>
            </a:r>
          </a:p>
        </p:txBody>
      </p:sp>
      <p:sp>
        <p:nvSpPr>
          <p:cNvPr id="335" name="Square"/>
          <p:cNvSpPr/>
          <p:nvPr/>
        </p:nvSpPr>
        <p:spPr>
          <a:xfrm>
            <a:off x="3838269" y="3439157"/>
            <a:ext cx="426336" cy="436895"/>
          </a:xfrm>
          <a:prstGeom prst="rect">
            <a:avLst/>
          </a:prstGeom>
          <a:ln w="15240">
            <a:solidFill>
              <a:srgbClr val="FFFFFF"/>
            </a:solidFill>
            <a:miter lim="400000"/>
          </a:ln>
        </p:spPr>
        <p:txBody>
          <a:bodyPr lIns="45719" rIns="45719"/>
          <a:lstStyle/>
          <a:p>
            <a:pPr algn="ctr">
              <a:defRPr sz="23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pPr>
          </a:p>
        </p:txBody>
      </p:sp>
      <p:sp>
        <p:nvSpPr>
          <p:cNvPr id="336" name="1"/>
          <p:cNvSpPr txBox="1"/>
          <p:nvPr/>
        </p:nvSpPr>
        <p:spPr>
          <a:xfrm>
            <a:off x="3929466" y="3408684"/>
            <a:ext cx="263551" cy="49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337" name="Square"/>
          <p:cNvSpPr/>
          <p:nvPr/>
        </p:nvSpPr>
        <p:spPr>
          <a:xfrm>
            <a:off x="4411935" y="3438443"/>
            <a:ext cx="426335" cy="436895"/>
          </a:xfrm>
          <a:prstGeom prst="rect">
            <a:avLst/>
          </a:prstGeom>
          <a:ln w="15240">
            <a:solidFill>
              <a:srgbClr val="FFFFFF"/>
            </a:solidFill>
            <a:miter lim="400000"/>
          </a:ln>
        </p:spPr>
        <p:txBody>
          <a:bodyPr lIns="45719" rIns="45719"/>
          <a:lstStyle/>
          <a:p>
            <a:pPr algn="ctr">
              <a:defRPr sz="23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pPr>
          </a:p>
        </p:txBody>
      </p:sp>
      <p:sp>
        <p:nvSpPr>
          <p:cNvPr id="338" name="4"/>
          <p:cNvSpPr txBox="1"/>
          <p:nvPr/>
        </p:nvSpPr>
        <p:spPr>
          <a:xfrm>
            <a:off x="4490431" y="3407970"/>
            <a:ext cx="276353" cy="49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lvl1pPr>
          </a:lstStyle>
          <a:p>
            <a:pPr/>
            <a:r>
              <a:t>4</a:t>
            </a:r>
          </a:p>
        </p:txBody>
      </p:sp>
      <p:sp>
        <p:nvSpPr>
          <p:cNvPr id="339" name="Square"/>
          <p:cNvSpPr/>
          <p:nvPr/>
        </p:nvSpPr>
        <p:spPr>
          <a:xfrm>
            <a:off x="6125725" y="3439157"/>
            <a:ext cx="426335" cy="436895"/>
          </a:xfrm>
          <a:prstGeom prst="rect">
            <a:avLst/>
          </a:prstGeom>
          <a:solidFill>
            <a:schemeClr val="accent6">
              <a:satOff val="-3457"/>
              <a:lumOff val="26078"/>
            </a:schemeClr>
          </a:solidFill>
          <a:ln w="15240">
            <a:solidFill>
              <a:srgbClr val="D63931"/>
            </a:solidFill>
            <a:miter lim="400000"/>
          </a:ln>
        </p:spPr>
        <p:txBody>
          <a:bodyPr lIns="45719" rIns="45719"/>
          <a:lstStyle/>
          <a:p>
            <a:pPr algn="ctr">
              <a:defRPr sz="23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pPr>
          </a:p>
        </p:txBody>
      </p:sp>
      <p:sp>
        <p:nvSpPr>
          <p:cNvPr id="340" name="2"/>
          <p:cNvSpPr txBox="1"/>
          <p:nvPr/>
        </p:nvSpPr>
        <p:spPr>
          <a:xfrm>
            <a:off x="6204221" y="3408684"/>
            <a:ext cx="269343" cy="49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341" name="Square"/>
          <p:cNvSpPr/>
          <p:nvPr/>
        </p:nvSpPr>
        <p:spPr>
          <a:xfrm>
            <a:off x="5559265" y="3436447"/>
            <a:ext cx="426336" cy="436896"/>
          </a:xfrm>
          <a:prstGeom prst="rect">
            <a:avLst/>
          </a:prstGeom>
          <a:solidFill>
            <a:schemeClr val="accent6">
              <a:satOff val="-3457"/>
              <a:lumOff val="26078"/>
            </a:schemeClr>
          </a:solidFill>
          <a:ln w="15240">
            <a:solidFill>
              <a:srgbClr val="D63931"/>
            </a:solidFill>
            <a:miter lim="400000"/>
          </a:ln>
        </p:spPr>
        <p:txBody>
          <a:bodyPr lIns="45719" rIns="45719"/>
          <a:lstStyle/>
          <a:p>
            <a:pPr algn="ctr">
              <a:defRPr sz="23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pPr>
          </a:p>
        </p:txBody>
      </p:sp>
      <p:sp>
        <p:nvSpPr>
          <p:cNvPr id="342" name="6"/>
          <p:cNvSpPr txBox="1"/>
          <p:nvPr/>
        </p:nvSpPr>
        <p:spPr>
          <a:xfrm>
            <a:off x="5637762" y="3405975"/>
            <a:ext cx="273609" cy="49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lvl1pPr>
          </a:lstStyle>
          <a:p>
            <a:pPr/>
            <a:r>
              <a:t>6</a:t>
            </a:r>
          </a:p>
        </p:txBody>
      </p:sp>
      <p:sp>
        <p:nvSpPr>
          <p:cNvPr id="343" name="Square"/>
          <p:cNvSpPr/>
          <p:nvPr/>
        </p:nvSpPr>
        <p:spPr>
          <a:xfrm>
            <a:off x="4979910" y="3439157"/>
            <a:ext cx="426336" cy="436895"/>
          </a:xfrm>
          <a:prstGeom prst="rect">
            <a:avLst/>
          </a:prstGeom>
          <a:ln w="15240">
            <a:solidFill>
              <a:srgbClr val="FFFFFF"/>
            </a:solidFill>
            <a:miter lim="400000"/>
          </a:ln>
        </p:spPr>
        <p:txBody>
          <a:bodyPr lIns="45719" rIns="45719"/>
          <a:lstStyle/>
          <a:p>
            <a:pPr algn="ctr">
              <a:defRPr sz="23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pPr>
          </a:p>
        </p:txBody>
      </p:sp>
      <p:sp>
        <p:nvSpPr>
          <p:cNvPr id="344" name="3"/>
          <p:cNvSpPr txBox="1"/>
          <p:nvPr/>
        </p:nvSpPr>
        <p:spPr>
          <a:xfrm>
            <a:off x="5058407" y="3408684"/>
            <a:ext cx="266904" cy="49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346" name="Connection Line"/>
          <p:cNvSpPr/>
          <p:nvPr/>
        </p:nvSpPr>
        <p:spPr>
          <a:xfrm>
            <a:off x="5778567" y="3967727"/>
            <a:ext cx="528828" cy="1740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0" fill="norm" stroke="1" extrusionOk="0">
                <a:moveTo>
                  <a:pt x="0" y="0"/>
                </a:moveTo>
                <a:cubicBezTo>
                  <a:pt x="7939" y="21600"/>
                  <a:pt x="15139" y="21600"/>
                  <a:pt x="21600" y="1"/>
                </a:cubicBezTo>
              </a:path>
            </a:pathLst>
          </a:custGeom>
          <a:ln w="25400">
            <a:solidFill>
              <a:srgbClr val="D63931"/>
            </a:solidFill>
            <a:miter/>
            <a:headEnd type="triangle"/>
            <a:tailEnd type="triangle"/>
          </a:ln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Text Placeholder 1"/>
          <p:cNvSpPr txBox="1"/>
          <p:nvPr>
            <p:ph type="body" sz="quarter" idx="1"/>
          </p:nvPr>
        </p:nvSpPr>
        <p:spPr>
          <a:xfrm>
            <a:off x="2087563" y="6490010"/>
            <a:ext cx="2606676" cy="367991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49" name="Text Placeholder 3"/>
          <p:cNvSpPr/>
          <p:nvPr>
            <p:ph type="body" idx="2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Sorting</a:t>
            </a:r>
          </a:p>
        </p:txBody>
      </p:sp>
      <p:sp>
        <p:nvSpPr>
          <p:cNvPr id="350" name="Sort this numbers in ascending order"/>
          <p:cNvSpPr txBox="1"/>
          <p:nvPr/>
        </p:nvSpPr>
        <p:spPr>
          <a:xfrm>
            <a:off x="2618142" y="993895"/>
            <a:ext cx="4646881" cy="485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3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lvl1pPr>
          </a:lstStyle>
          <a:p>
            <a:pPr/>
            <a:r>
              <a:t>Sort this numbers in ascending order</a:t>
            </a:r>
          </a:p>
        </p:txBody>
      </p:sp>
      <p:sp>
        <p:nvSpPr>
          <p:cNvPr id="351" name="Square"/>
          <p:cNvSpPr/>
          <p:nvPr/>
        </p:nvSpPr>
        <p:spPr>
          <a:xfrm>
            <a:off x="3835868" y="1815689"/>
            <a:ext cx="426335" cy="436895"/>
          </a:xfrm>
          <a:prstGeom prst="rect">
            <a:avLst/>
          </a:prstGeom>
          <a:ln w="15240">
            <a:solidFill>
              <a:srgbClr val="FFFFFF"/>
            </a:solidFill>
            <a:miter lim="400000"/>
          </a:ln>
        </p:spPr>
        <p:txBody>
          <a:bodyPr lIns="45719" rIns="45719"/>
          <a:lstStyle/>
          <a:p>
            <a:pPr algn="ctr">
              <a:defRPr sz="23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pPr>
          </a:p>
        </p:txBody>
      </p:sp>
      <p:sp>
        <p:nvSpPr>
          <p:cNvPr id="352" name="1"/>
          <p:cNvSpPr txBox="1"/>
          <p:nvPr/>
        </p:nvSpPr>
        <p:spPr>
          <a:xfrm>
            <a:off x="3927064" y="1785216"/>
            <a:ext cx="263551" cy="49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353" name="Square"/>
          <p:cNvSpPr/>
          <p:nvPr/>
        </p:nvSpPr>
        <p:spPr>
          <a:xfrm>
            <a:off x="4409533" y="1814975"/>
            <a:ext cx="426335" cy="436895"/>
          </a:xfrm>
          <a:prstGeom prst="rect">
            <a:avLst/>
          </a:prstGeom>
          <a:ln w="15240">
            <a:solidFill>
              <a:srgbClr val="FFFFFF"/>
            </a:solidFill>
            <a:miter lim="400000"/>
          </a:ln>
        </p:spPr>
        <p:txBody>
          <a:bodyPr lIns="45719" rIns="45719"/>
          <a:lstStyle/>
          <a:p>
            <a:pPr algn="ctr">
              <a:defRPr sz="23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pPr>
          </a:p>
        </p:txBody>
      </p:sp>
      <p:sp>
        <p:nvSpPr>
          <p:cNvPr id="354" name="4"/>
          <p:cNvSpPr txBox="1"/>
          <p:nvPr/>
        </p:nvSpPr>
        <p:spPr>
          <a:xfrm>
            <a:off x="4488029" y="1784502"/>
            <a:ext cx="276353" cy="49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lvl1pPr>
          </a:lstStyle>
          <a:p>
            <a:pPr/>
            <a:r>
              <a:t>4</a:t>
            </a:r>
          </a:p>
        </p:txBody>
      </p:sp>
      <p:sp>
        <p:nvSpPr>
          <p:cNvPr id="355" name="Square"/>
          <p:cNvSpPr/>
          <p:nvPr/>
        </p:nvSpPr>
        <p:spPr>
          <a:xfrm>
            <a:off x="4983198" y="1815689"/>
            <a:ext cx="426335" cy="436895"/>
          </a:xfrm>
          <a:prstGeom prst="rect">
            <a:avLst/>
          </a:prstGeom>
          <a:ln w="15240">
            <a:solidFill>
              <a:srgbClr val="FFFFFF"/>
            </a:solidFill>
            <a:miter lim="400000"/>
          </a:ln>
        </p:spPr>
        <p:txBody>
          <a:bodyPr lIns="45719" rIns="45719"/>
          <a:lstStyle/>
          <a:p>
            <a:pPr algn="ctr">
              <a:defRPr sz="23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pPr>
          </a:p>
        </p:txBody>
      </p:sp>
      <p:sp>
        <p:nvSpPr>
          <p:cNvPr id="356" name="6"/>
          <p:cNvSpPr txBox="1"/>
          <p:nvPr/>
        </p:nvSpPr>
        <p:spPr>
          <a:xfrm>
            <a:off x="5061694" y="1785216"/>
            <a:ext cx="273610" cy="49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lvl1pPr>
          </a:lstStyle>
          <a:p>
            <a:pPr/>
            <a:r>
              <a:t>6</a:t>
            </a:r>
          </a:p>
        </p:txBody>
      </p:sp>
      <p:sp>
        <p:nvSpPr>
          <p:cNvPr id="357" name="Square"/>
          <p:cNvSpPr/>
          <p:nvPr/>
        </p:nvSpPr>
        <p:spPr>
          <a:xfrm>
            <a:off x="5556863" y="1812979"/>
            <a:ext cx="426336" cy="436895"/>
          </a:xfrm>
          <a:prstGeom prst="rect">
            <a:avLst/>
          </a:prstGeom>
          <a:ln w="15240">
            <a:solidFill>
              <a:srgbClr val="FFFFFF"/>
            </a:solidFill>
            <a:miter lim="400000"/>
          </a:ln>
        </p:spPr>
        <p:txBody>
          <a:bodyPr lIns="45719" rIns="45719"/>
          <a:lstStyle/>
          <a:p>
            <a:pPr algn="ctr">
              <a:defRPr sz="23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pPr>
          </a:p>
        </p:txBody>
      </p:sp>
      <p:sp>
        <p:nvSpPr>
          <p:cNvPr id="358" name="3"/>
          <p:cNvSpPr txBox="1"/>
          <p:nvPr/>
        </p:nvSpPr>
        <p:spPr>
          <a:xfrm>
            <a:off x="5635360" y="1782506"/>
            <a:ext cx="266904" cy="49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359" name="Square"/>
          <p:cNvSpPr/>
          <p:nvPr/>
        </p:nvSpPr>
        <p:spPr>
          <a:xfrm>
            <a:off x="6125725" y="1808988"/>
            <a:ext cx="426335" cy="436895"/>
          </a:xfrm>
          <a:prstGeom prst="rect">
            <a:avLst/>
          </a:prstGeom>
          <a:ln w="15240">
            <a:solidFill>
              <a:srgbClr val="FFFFFF"/>
            </a:solidFill>
            <a:miter lim="400000"/>
          </a:ln>
        </p:spPr>
        <p:txBody>
          <a:bodyPr lIns="45719" rIns="45719"/>
          <a:lstStyle/>
          <a:p>
            <a:pPr algn="ctr">
              <a:defRPr sz="23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pPr>
          </a:p>
        </p:txBody>
      </p:sp>
      <p:sp>
        <p:nvSpPr>
          <p:cNvPr id="360" name="2"/>
          <p:cNvSpPr txBox="1"/>
          <p:nvPr/>
        </p:nvSpPr>
        <p:spPr>
          <a:xfrm>
            <a:off x="6204221" y="1778515"/>
            <a:ext cx="269343" cy="49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361" name="Bubble sort"/>
          <p:cNvSpPr txBox="1"/>
          <p:nvPr/>
        </p:nvSpPr>
        <p:spPr>
          <a:xfrm>
            <a:off x="2634723" y="2614726"/>
            <a:ext cx="1512355" cy="485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3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lvl1pPr>
          </a:lstStyle>
          <a:p>
            <a:pPr/>
            <a:r>
              <a:t>Bubble sort</a:t>
            </a:r>
          </a:p>
        </p:txBody>
      </p:sp>
      <p:sp>
        <p:nvSpPr>
          <p:cNvPr id="362" name="Square"/>
          <p:cNvSpPr/>
          <p:nvPr/>
        </p:nvSpPr>
        <p:spPr>
          <a:xfrm>
            <a:off x="3838269" y="3439157"/>
            <a:ext cx="426336" cy="436895"/>
          </a:xfrm>
          <a:prstGeom prst="rect">
            <a:avLst/>
          </a:prstGeom>
          <a:ln w="15240">
            <a:solidFill>
              <a:srgbClr val="FFFFFF"/>
            </a:solidFill>
            <a:miter lim="400000"/>
          </a:ln>
        </p:spPr>
        <p:txBody>
          <a:bodyPr lIns="45719" rIns="45719"/>
          <a:lstStyle/>
          <a:p>
            <a:pPr algn="ctr">
              <a:defRPr sz="23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pPr>
          </a:p>
        </p:txBody>
      </p:sp>
      <p:sp>
        <p:nvSpPr>
          <p:cNvPr id="363" name="1"/>
          <p:cNvSpPr txBox="1"/>
          <p:nvPr/>
        </p:nvSpPr>
        <p:spPr>
          <a:xfrm>
            <a:off x="3929466" y="3408684"/>
            <a:ext cx="263551" cy="49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364" name="Square"/>
          <p:cNvSpPr/>
          <p:nvPr/>
        </p:nvSpPr>
        <p:spPr>
          <a:xfrm>
            <a:off x="4411935" y="3438443"/>
            <a:ext cx="426335" cy="436895"/>
          </a:xfrm>
          <a:prstGeom prst="rect">
            <a:avLst/>
          </a:prstGeom>
          <a:ln w="15240">
            <a:solidFill>
              <a:srgbClr val="FFFFFF"/>
            </a:solidFill>
            <a:miter lim="400000"/>
          </a:ln>
        </p:spPr>
        <p:txBody>
          <a:bodyPr lIns="45719" rIns="45719"/>
          <a:lstStyle/>
          <a:p>
            <a:pPr algn="ctr">
              <a:defRPr sz="23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pPr>
          </a:p>
        </p:txBody>
      </p:sp>
      <p:sp>
        <p:nvSpPr>
          <p:cNvPr id="365" name="4"/>
          <p:cNvSpPr txBox="1"/>
          <p:nvPr/>
        </p:nvSpPr>
        <p:spPr>
          <a:xfrm>
            <a:off x="4490431" y="3407970"/>
            <a:ext cx="276353" cy="49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lvl1pPr>
          </a:lstStyle>
          <a:p>
            <a:pPr/>
            <a:r>
              <a:t>4</a:t>
            </a:r>
          </a:p>
        </p:txBody>
      </p:sp>
      <p:sp>
        <p:nvSpPr>
          <p:cNvPr id="366" name="Square"/>
          <p:cNvSpPr/>
          <p:nvPr/>
        </p:nvSpPr>
        <p:spPr>
          <a:xfrm>
            <a:off x="4985600" y="3439157"/>
            <a:ext cx="426335" cy="436895"/>
          </a:xfrm>
          <a:prstGeom prst="rect">
            <a:avLst/>
          </a:prstGeom>
          <a:ln w="15240">
            <a:solidFill>
              <a:srgbClr val="FFFFFF"/>
            </a:solidFill>
            <a:miter lim="400000"/>
          </a:ln>
        </p:spPr>
        <p:txBody>
          <a:bodyPr lIns="45719" rIns="45719"/>
          <a:lstStyle/>
          <a:p>
            <a:pPr algn="ctr">
              <a:defRPr sz="23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pPr>
          </a:p>
        </p:txBody>
      </p:sp>
      <p:sp>
        <p:nvSpPr>
          <p:cNvPr id="367" name="3"/>
          <p:cNvSpPr txBox="1"/>
          <p:nvPr/>
        </p:nvSpPr>
        <p:spPr>
          <a:xfrm>
            <a:off x="5064096" y="3408684"/>
            <a:ext cx="266904" cy="49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368" name="Square"/>
          <p:cNvSpPr/>
          <p:nvPr/>
        </p:nvSpPr>
        <p:spPr>
          <a:xfrm>
            <a:off x="5559265" y="3436447"/>
            <a:ext cx="426336" cy="436896"/>
          </a:xfrm>
          <a:prstGeom prst="rect">
            <a:avLst/>
          </a:prstGeom>
          <a:solidFill>
            <a:schemeClr val="accent6">
              <a:satOff val="-3457"/>
              <a:lumOff val="26078"/>
            </a:schemeClr>
          </a:solidFill>
          <a:ln w="15240">
            <a:solidFill>
              <a:srgbClr val="FFFFFF"/>
            </a:solidFill>
            <a:miter lim="400000"/>
          </a:ln>
        </p:spPr>
        <p:txBody>
          <a:bodyPr lIns="45719" rIns="45719"/>
          <a:lstStyle/>
          <a:p>
            <a:pPr algn="ctr">
              <a:defRPr sz="23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pPr>
          </a:p>
        </p:txBody>
      </p:sp>
      <p:sp>
        <p:nvSpPr>
          <p:cNvPr id="369" name="2"/>
          <p:cNvSpPr txBox="1"/>
          <p:nvPr/>
        </p:nvSpPr>
        <p:spPr>
          <a:xfrm>
            <a:off x="5637762" y="3405975"/>
            <a:ext cx="269342" cy="49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370" name="Square"/>
          <p:cNvSpPr/>
          <p:nvPr/>
        </p:nvSpPr>
        <p:spPr>
          <a:xfrm>
            <a:off x="6128127" y="3432456"/>
            <a:ext cx="426335" cy="436895"/>
          </a:xfrm>
          <a:prstGeom prst="rect">
            <a:avLst/>
          </a:prstGeom>
          <a:solidFill>
            <a:schemeClr val="accent6">
              <a:satOff val="-3457"/>
              <a:lumOff val="26078"/>
            </a:schemeClr>
          </a:solidFill>
          <a:ln w="15240">
            <a:solidFill>
              <a:srgbClr val="FFFFFF"/>
            </a:solidFill>
            <a:miter lim="400000"/>
          </a:ln>
        </p:spPr>
        <p:txBody>
          <a:bodyPr lIns="45719" rIns="45719"/>
          <a:lstStyle/>
          <a:p>
            <a:pPr algn="ctr">
              <a:defRPr sz="23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pPr>
          </a:p>
        </p:txBody>
      </p:sp>
      <p:sp>
        <p:nvSpPr>
          <p:cNvPr id="371" name="6"/>
          <p:cNvSpPr txBox="1"/>
          <p:nvPr/>
        </p:nvSpPr>
        <p:spPr>
          <a:xfrm>
            <a:off x="6206623" y="3401983"/>
            <a:ext cx="273610" cy="49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lvl1pPr>
          </a:lstStyle>
          <a:p>
            <a:pPr/>
            <a:r>
              <a:t>6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Text Placeholder 1"/>
          <p:cNvSpPr txBox="1"/>
          <p:nvPr>
            <p:ph type="body" sz="quarter" idx="1"/>
          </p:nvPr>
        </p:nvSpPr>
        <p:spPr>
          <a:xfrm>
            <a:off x="2087563" y="6490010"/>
            <a:ext cx="2606676" cy="367991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74" name="Text Placeholder 3"/>
          <p:cNvSpPr/>
          <p:nvPr>
            <p:ph type="body" idx="2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Sorting</a:t>
            </a:r>
          </a:p>
        </p:txBody>
      </p:sp>
      <p:sp>
        <p:nvSpPr>
          <p:cNvPr id="375" name="Sort this numbers in ascending order"/>
          <p:cNvSpPr txBox="1"/>
          <p:nvPr/>
        </p:nvSpPr>
        <p:spPr>
          <a:xfrm>
            <a:off x="2618142" y="993895"/>
            <a:ext cx="4646881" cy="485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3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lvl1pPr>
          </a:lstStyle>
          <a:p>
            <a:pPr/>
            <a:r>
              <a:t>Sort this numbers in ascending order</a:t>
            </a:r>
          </a:p>
        </p:txBody>
      </p:sp>
      <p:sp>
        <p:nvSpPr>
          <p:cNvPr id="376" name="Square"/>
          <p:cNvSpPr/>
          <p:nvPr/>
        </p:nvSpPr>
        <p:spPr>
          <a:xfrm>
            <a:off x="3835868" y="1815689"/>
            <a:ext cx="426335" cy="436895"/>
          </a:xfrm>
          <a:prstGeom prst="rect">
            <a:avLst/>
          </a:prstGeom>
          <a:ln w="15240">
            <a:solidFill>
              <a:srgbClr val="FFFFFF"/>
            </a:solidFill>
            <a:miter lim="400000"/>
          </a:ln>
        </p:spPr>
        <p:txBody>
          <a:bodyPr lIns="45719" rIns="45719"/>
          <a:lstStyle/>
          <a:p>
            <a:pPr algn="ctr">
              <a:defRPr sz="23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pPr>
          </a:p>
        </p:txBody>
      </p:sp>
      <p:sp>
        <p:nvSpPr>
          <p:cNvPr id="377" name="1"/>
          <p:cNvSpPr txBox="1"/>
          <p:nvPr/>
        </p:nvSpPr>
        <p:spPr>
          <a:xfrm>
            <a:off x="3927064" y="1785216"/>
            <a:ext cx="263551" cy="49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378" name="Square"/>
          <p:cNvSpPr/>
          <p:nvPr/>
        </p:nvSpPr>
        <p:spPr>
          <a:xfrm>
            <a:off x="4409533" y="1814975"/>
            <a:ext cx="426335" cy="436895"/>
          </a:xfrm>
          <a:prstGeom prst="rect">
            <a:avLst/>
          </a:prstGeom>
          <a:ln w="15240">
            <a:solidFill>
              <a:srgbClr val="FFFFFF"/>
            </a:solidFill>
            <a:miter lim="400000"/>
          </a:ln>
        </p:spPr>
        <p:txBody>
          <a:bodyPr lIns="45719" rIns="45719"/>
          <a:lstStyle/>
          <a:p>
            <a:pPr algn="ctr">
              <a:defRPr sz="23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pPr>
          </a:p>
        </p:txBody>
      </p:sp>
      <p:sp>
        <p:nvSpPr>
          <p:cNvPr id="379" name="4"/>
          <p:cNvSpPr txBox="1"/>
          <p:nvPr/>
        </p:nvSpPr>
        <p:spPr>
          <a:xfrm>
            <a:off x="4488029" y="1784502"/>
            <a:ext cx="276353" cy="49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lvl1pPr>
          </a:lstStyle>
          <a:p>
            <a:pPr/>
            <a:r>
              <a:t>4</a:t>
            </a:r>
          </a:p>
        </p:txBody>
      </p:sp>
      <p:sp>
        <p:nvSpPr>
          <p:cNvPr id="380" name="Square"/>
          <p:cNvSpPr/>
          <p:nvPr/>
        </p:nvSpPr>
        <p:spPr>
          <a:xfrm>
            <a:off x="4983198" y="1815689"/>
            <a:ext cx="426335" cy="436895"/>
          </a:xfrm>
          <a:prstGeom prst="rect">
            <a:avLst/>
          </a:prstGeom>
          <a:ln w="15240">
            <a:solidFill>
              <a:srgbClr val="FFFFFF"/>
            </a:solidFill>
            <a:miter lim="400000"/>
          </a:ln>
        </p:spPr>
        <p:txBody>
          <a:bodyPr lIns="45719" rIns="45719"/>
          <a:lstStyle/>
          <a:p>
            <a:pPr algn="ctr">
              <a:defRPr sz="23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pPr>
          </a:p>
        </p:txBody>
      </p:sp>
      <p:sp>
        <p:nvSpPr>
          <p:cNvPr id="381" name="6"/>
          <p:cNvSpPr txBox="1"/>
          <p:nvPr/>
        </p:nvSpPr>
        <p:spPr>
          <a:xfrm>
            <a:off x="5061694" y="1785216"/>
            <a:ext cx="273610" cy="49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lvl1pPr>
          </a:lstStyle>
          <a:p>
            <a:pPr/>
            <a:r>
              <a:t>6</a:t>
            </a:r>
          </a:p>
        </p:txBody>
      </p:sp>
      <p:sp>
        <p:nvSpPr>
          <p:cNvPr id="382" name="Square"/>
          <p:cNvSpPr/>
          <p:nvPr/>
        </p:nvSpPr>
        <p:spPr>
          <a:xfrm>
            <a:off x="5556863" y="1812979"/>
            <a:ext cx="426336" cy="436895"/>
          </a:xfrm>
          <a:prstGeom prst="rect">
            <a:avLst/>
          </a:prstGeom>
          <a:ln w="15240">
            <a:solidFill>
              <a:srgbClr val="FFFFFF"/>
            </a:solidFill>
            <a:miter lim="400000"/>
          </a:ln>
        </p:spPr>
        <p:txBody>
          <a:bodyPr lIns="45719" rIns="45719"/>
          <a:lstStyle/>
          <a:p>
            <a:pPr algn="ctr">
              <a:defRPr sz="23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pPr>
          </a:p>
        </p:txBody>
      </p:sp>
      <p:sp>
        <p:nvSpPr>
          <p:cNvPr id="383" name="3"/>
          <p:cNvSpPr txBox="1"/>
          <p:nvPr/>
        </p:nvSpPr>
        <p:spPr>
          <a:xfrm>
            <a:off x="5635360" y="1782506"/>
            <a:ext cx="266904" cy="49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384" name="Square"/>
          <p:cNvSpPr/>
          <p:nvPr/>
        </p:nvSpPr>
        <p:spPr>
          <a:xfrm>
            <a:off x="6125725" y="1808988"/>
            <a:ext cx="426335" cy="436895"/>
          </a:xfrm>
          <a:prstGeom prst="rect">
            <a:avLst/>
          </a:prstGeom>
          <a:ln w="15240">
            <a:solidFill>
              <a:srgbClr val="FFFFFF"/>
            </a:solidFill>
            <a:miter lim="400000"/>
          </a:ln>
        </p:spPr>
        <p:txBody>
          <a:bodyPr lIns="45719" rIns="45719"/>
          <a:lstStyle/>
          <a:p>
            <a:pPr algn="ctr">
              <a:defRPr sz="23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pPr>
          </a:p>
        </p:txBody>
      </p:sp>
      <p:sp>
        <p:nvSpPr>
          <p:cNvPr id="385" name="2"/>
          <p:cNvSpPr txBox="1"/>
          <p:nvPr/>
        </p:nvSpPr>
        <p:spPr>
          <a:xfrm>
            <a:off x="6204221" y="1778515"/>
            <a:ext cx="269343" cy="49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386" name="Bubble sort"/>
          <p:cNvSpPr txBox="1"/>
          <p:nvPr/>
        </p:nvSpPr>
        <p:spPr>
          <a:xfrm>
            <a:off x="2634723" y="2614726"/>
            <a:ext cx="1512355" cy="485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3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lvl1pPr>
          </a:lstStyle>
          <a:p>
            <a:pPr/>
            <a:r>
              <a:t>Bubble sort</a:t>
            </a:r>
          </a:p>
        </p:txBody>
      </p:sp>
      <p:sp>
        <p:nvSpPr>
          <p:cNvPr id="387" name="Square"/>
          <p:cNvSpPr/>
          <p:nvPr/>
        </p:nvSpPr>
        <p:spPr>
          <a:xfrm>
            <a:off x="3838269" y="3439157"/>
            <a:ext cx="426336" cy="436895"/>
          </a:xfrm>
          <a:prstGeom prst="rect">
            <a:avLst/>
          </a:prstGeom>
          <a:solidFill>
            <a:schemeClr val="accent6">
              <a:satOff val="-3457"/>
              <a:lumOff val="26078"/>
            </a:schemeClr>
          </a:solidFill>
          <a:ln w="15240">
            <a:solidFill>
              <a:srgbClr val="FFFFFF"/>
            </a:solidFill>
            <a:miter lim="400000"/>
          </a:ln>
        </p:spPr>
        <p:txBody>
          <a:bodyPr lIns="45719" rIns="45719"/>
          <a:lstStyle/>
          <a:p>
            <a:pPr algn="ctr">
              <a:defRPr sz="23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pPr>
          </a:p>
        </p:txBody>
      </p:sp>
      <p:sp>
        <p:nvSpPr>
          <p:cNvPr id="388" name="1"/>
          <p:cNvSpPr txBox="1"/>
          <p:nvPr/>
        </p:nvSpPr>
        <p:spPr>
          <a:xfrm>
            <a:off x="3929466" y="3408684"/>
            <a:ext cx="263551" cy="49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389" name="Square"/>
          <p:cNvSpPr/>
          <p:nvPr/>
        </p:nvSpPr>
        <p:spPr>
          <a:xfrm>
            <a:off x="4411935" y="3438443"/>
            <a:ext cx="426335" cy="436895"/>
          </a:xfrm>
          <a:prstGeom prst="rect">
            <a:avLst/>
          </a:prstGeom>
          <a:solidFill>
            <a:schemeClr val="accent6">
              <a:satOff val="-3457"/>
              <a:lumOff val="26078"/>
            </a:schemeClr>
          </a:solidFill>
          <a:ln w="15240">
            <a:solidFill>
              <a:srgbClr val="FFFFFF"/>
            </a:solidFill>
            <a:miter lim="400000"/>
          </a:ln>
        </p:spPr>
        <p:txBody>
          <a:bodyPr lIns="45719" rIns="45719"/>
          <a:lstStyle/>
          <a:p>
            <a:pPr algn="ctr">
              <a:defRPr sz="23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pPr>
          </a:p>
        </p:txBody>
      </p:sp>
      <p:sp>
        <p:nvSpPr>
          <p:cNvPr id="390" name="4"/>
          <p:cNvSpPr txBox="1"/>
          <p:nvPr/>
        </p:nvSpPr>
        <p:spPr>
          <a:xfrm>
            <a:off x="4490431" y="3407970"/>
            <a:ext cx="276353" cy="49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lvl1pPr>
          </a:lstStyle>
          <a:p>
            <a:pPr/>
            <a:r>
              <a:t>4</a:t>
            </a:r>
          </a:p>
        </p:txBody>
      </p:sp>
      <p:sp>
        <p:nvSpPr>
          <p:cNvPr id="391" name="Square"/>
          <p:cNvSpPr/>
          <p:nvPr/>
        </p:nvSpPr>
        <p:spPr>
          <a:xfrm>
            <a:off x="4985600" y="3439157"/>
            <a:ext cx="426335" cy="436895"/>
          </a:xfrm>
          <a:prstGeom prst="rect">
            <a:avLst/>
          </a:prstGeom>
          <a:ln w="15240">
            <a:solidFill>
              <a:srgbClr val="FFFFFF"/>
            </a:solidFill>
            <a:miter lim="400000"/>
          </a:ln>
        </p:spPr>
        <p:txBody>
          <a:bodyPr lIns="45719" rIns="45719"/>
          <a:lstStyle/>
          <a:p>
            <a:pPr algn="ctr">
              <a:defRPr sz="23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pPr>
          </a:p>
        </p:txBody>
      </p:sp>
      <p:sp>
        <p:nvSpPr>
          <p:cNvPr id="392" name="3"/>
          <p:cNvSpPr txBox="1"/>
          <p:nvPr/>
        </p:nvSpPr>
        <p:spPr>
          <a:xfrm>
            <a:off x="5064096" y="3408684"/>
            <a:ext cx="266904" cy="49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393" name="Square"/>
          <p:cNvSpPr/>
          <p:nvPr/>
        </p:nvSpPr>
        <p:spPr>
          <a:xfrm>
            <a:off x="5559265" y="3436447"/>
            <a:ext cx="426336" cy="436896"/>
          </a:xfrm>
          <a:prstGeom prst="rect">
            <a:avLst/>
          </a:prstGeom>
          <a:ln w="15240">
            <a:solidFill>
              <a:srgbClr val="FFFFFF"/>
            </a:solidFill>
            <a:miter lim="400000"/>
          </a:ln>
        </p:spPr>
        <p:txBody>
          <a:bodyPr lIns="45719" rIns="45719"/>
          <a:lstStyle/>
          <a:p>
            <a:pPr algn="ctr">
              <a:defRPr sz="23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pPr>
          </a:p>
        </p:txBody>
      </p:sp>
      <p:sp>
        <p:nvSpPr>
          <p:cNvPr id="394" name="2"/>
          <p:cNvSpPr txBox="1"/>
          <p:nvPr/>
        </p:nvSpPr>
        <p:spPr>
          <a:xfrm>
            <a:off x="5637762" y="3405975"/>
            <a:ext cx="269342" cy="49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395" name="Square"/>
          <p:cNvSpPr/>
          <p:nvPr/>
        </p:nvSpPr>
        <p:spPr>
          <a:xfrm>
            <a:off x="6128127" y="3432456"/>
            <a:ext cx="426335" cy="436895"/>
          </a:xfrm>
          <a:prstGeom prst="rect">
            <a:avLst/>
          </a:prstGeom>
          <a:ln w="15240">
            <a:solidFill>
              <a:srgbClr val="FFFFFF"/>
            </a:solidFill>
            <a:miter lim="400000"/>
          </a:ln>
        </p:spPr>
        <p:txBody>
          <a:bodyPr lIns="45719" rIns="45719"/>
          <a:lstStyle/>
          <a:p>
            <a:pPr algn="ctr">
              <a:defRPr sz="23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pPr>
          </a:p>
        </p:txBody>
      </p:sp>
      <p:sp>
        <p:nvSpPr>
          <p:cNvPr id="396" name="6"/>
          <p:cNvSpPr txBox="1"/>
          <p:nvPr/>
        </p:nvSpPr>
        <p:spPr>
          <a:xfrm>
            <a:off x="6206623" y="3401983"/>
            <a:ext cx="273610" cy="49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lvl1pPr>
          </a:lstStyle>
          <a:p>
            <a:pPr/>
            <a:r>
              <a:t>6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Text Placeholder 1"/>
          <p:cNvSpPr txBox="1"/>
          <p:nvPr>
            <p:ph type="body" sz="quarter" idx="1"/>
          </p:nvPr>
        </p:nvSpPr>
        <p:spPr>
          <a:xfrm>
            <a:off x="2087563" y="6490010"/>
            <a:ext cx="2606676" cy="367991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99" name="Text Placeholder 3"/>
          <p:cNvSpPr/>
          <p:nvPr>
            <p:ph type="body" idx="2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Sorting</a:t>
            </a:r>
          </a:p>
        </p:txBody>
      </p:sp>
      <p:sp>
        <p:nvSpPr>
          <p:cNvPr id="400" name="Sort this numbers in ascending order"/>
          <p:cNvSpPr txBox="1"/>
          <p:nvPr/>
        </p:nvSpPr>
        <p:spPr>
          <a:xfrm>
            <a:off x="2618142" y="993895"/>
            <a:ext cx="4646881" cy="485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3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lvl1pPr>
          </a:lstStyle>
          <a:p>
            <a:pPr/>
            <a:r>
              <a:t>Sort this numbers in ascending order</a:t>
            </a:r>
          </a:p>
        </p:txBody>
      </p:sp>
      <p:sp>
        <p:nvSpPr>
          <p:cNvPr id="401" name="Square"/>
          <p:cNvSpPr/>
          <p:nvPr/>
        </p:nvSpPr>
        <p:spPr>
          <a:xfrm>
            <a:off x="3835868" y="1815689"/>
            <a:ext cx="426335" cy="436895"/>
          </a:xfrm>
          <a:prstGeom prst="rect">
            <a:avLst/>
          </a:prstGeom>
          <a:ln w="15240">
            <a:solidFill>
              <a:srgbClr val="FFFFFF"/>
            </a:solidFill>
            <a:miter lim="400000"/>
          </a:ln>
        </p:spPr>
        <p:txBody>
          <a:bodyPr lIns="45719" rIns="45719"/>
          <a:lstStyle/>
          <a:p>
            <a:pPr algn="ctr">
              <a:defRPr sz="23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pPr>
          </a:p>
        </p:txBody>
      </p:sp>
      <p:sp>
        <p:nvSpPr>
          <p:cNvPr id="402" name="1"/>
          <p:cNvSpPr txBox="1"/>
          <p:nvPr/>
        </p:nvSpPr>
        <p:spPr>
          <a:xfrm>
            <a:off x="3927064" y="1785216"/>
            <a:ext cx="263551" cy="49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403" name="Square"/>
          <p:cNvSpPr/>
          <p:nvPr/>
        </p:nvSpPr>
        <p:spPr>
          <a:xfrm>
            <a:off x="4409533" y="1814975"/>
            <a:ext cx="426335" cy="436895"/>
          </a:xfrm>
          <a:prstGeom prst="rect">
            <a:avLst/>
          </a:prstGeom>
          <a:ln w="15240">
            <a:solidFill>
              <a:srgbClr val="FFFFFF"/>
            </a:solidFill>
            <a:miter lim="400000"/>
          </a:ln>
        </p:spPr>
        <p:txBody>
          <a:bodyPr lIns="45719" rIns="45719"/>
          <a:lstStyle/>
          <a:p>
            <a:pPr algn="ctr">
              <a:defRPr sz="23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pPr>
          </a:p>
        </p:txBody>
      </p:sp>
      <p:sp>
        <p:nvSpPr>
          <p:cNvPr id="404" name="4"/>
          <p:cNvSpPr txBox="1"/>
          <p:nvPr/>
        </p:nvSpPr>
        <p:spPr>
          <a:xfrm>
            <a:off x="4488029" y="1784502"/>
            <a:ext cx="276353" cy="49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lvl1pPr>
          </a:lstStyle>
          <a:p>
            <a:pPr/>
            <a:r>
              <a:t>4</a:t>
            </a:r>
          </a:p>
        </p:txBody>
      </p:sp>
      <p:sp>
        <p:nvSpPr>
          <p:cNvPr id="405" name="Square"/>
          <p:cNvSpPr/>
          <p:nvPr/>
        </p:nvSpPr>
        <p:spPr>
          <a:xfrm>
            <a:off x="4983198" y="1815689"/>
            <a:ext cx="426335" cy="436895"/>
          </a:xfrm>
          <a:prstGeom prst="rect">
            <a:avLst/>
          </a:prstGeom>
          <a:ln w="15240">
            <a:solidFill>
              <a:srgbClr val="FFFFFF"/>
            </a:solidFill>
            <a:miter lim="400000"/>
          </a:ln>
        </p:spPr>
        <p:txBody>
          <a:bodyPr lIns="45719" rIns="45719"/>
          <a:lstStyle/>
          <a:p>
            <a:pPr algn="ctr">
              <a:defRPr sz="23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pPr>
          </a:p>
        </p:txBody>
      </p:sp>
      <p:sp>
        <p:nvSpPr>
          <p:cNvPr id="406" name="6"/>
          <p:cNvSpPr txBox="1"/>
          <p:nvPr/>
        </p:nvSpPr>
        <p:spPr>
          <a:xfrm>
            <a:off x="5061694" y="1785216"/>
            <a:ext cx="273610" cy="49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lvl1pPr>
          </a:lstStyle>
          <a:p>
            <a:pPr/>
            <a:r>
              <a:t>6</a:t>
            </a:r>
          </a:p>
        </p:txBody>
      </p:sp>
      <p:sp>
        <p:nvSpPr>
          <p:cNvPr id="407" name="Square"/>
          <p:cNvSpPr/>
          <p:nvPr/>
        </p:nvSpPr>
        <p:spPr>
          <a:xfrm>
            <a:off x="5556863" y="1812979"/>
            <a:ext cx="426336" cy="436895"/>
          </a:xfrm>
          <a:prstGeom prst="rect">
            <a:avLst/>
          </a:prstGeom>
          <a:ln w="15240">
            <a:solidFill>
              <a:srgbClr val="FFFFFF"/>
            </a:solidFill>
            <a:miter lim="400000"/>
          </a:ln>
        </p:spPr>
        <p:txBody>
          <a:bodyPr lIns="45719" rIns="45719"/>
          <a:lstStyle/>
          <a:p>
            <a:pPr algn="ctr">
              <a:defRPr sz="23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pPr>
          </a:p>
        </p:txBody>
      </p:sp>
      <p:sp>
        <p:nvSpPr>
          <p:cNvPr id="408" name="3"/>
          <p:cNvSpPr txBox="1"/>
          <p:nvPr/>
        </p:nvSpPr>
        <p:spPr>
          <a:xfrm>
            <a:off x="5635360" y="1782506"/>
            <a:ext cx="266904" cy="49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409" name="Square"/>
          <p:cNvSpPr/>
          <p:nvPr/>
        </p:nvSpPr>
        <p:spPr>
          <a:xfrm>
            <a:off x="6125725" y="1808988"/>
            <a:ext cx="426335" cy="436895"/>
          </a:xfrm>
          <a:prstGeom prst="rect">
            <a:avLst/>
          </a:prstGeom>
          <a:ln w="15240">
            <a:solidFill>
              <a:srgbClr val="FFFFFF"/>
            </a:solidFill>
            <a:miter lim="400000"/>
          </a:ln>
        </p:spPr>
        <p:txBody>
          <a:bodyPr lIns="45719" rIns="45719"/>
          <a:lstStyle/>
          <a:p>
            <a:pPr algn="ctr">
              <a:defRPr sz="23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pPr>
          </a:p>
        </p:txBody>
      </p:sp>
      <p:sp>
        <p:nvSpPr>
          <p:cNvPr id="410" name="2"/>
          <p:cNvSpPr txBox="1"/>
          <p:nvPr/>
        </p:nvSpPr>
        <p:spPr>
          <a:xfrm>
            <a:off x="6204221" y="1778515"/>
            <a:ext cx="269343" cy="49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411" name="Bubble sort"/>
          <p:cNvSpPr txBox="1"/>
          <p:nvPr/>
        </p:nvSpPr>
        <p:spPr>
          <a:xfrm>
            <a:off x="2634723" y="2614726"/>
            <a:ext cx="1512355" cy="485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3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lvl1pPr>
          </a:lstStyle>
          <a:p>
            <a:pPr/>
            <a:r>
              <a:t>Bubble sort</a:t>
            </a:r>
          </a:p>
        </p:txBody>
      </p:sp>
      <p:sp>
        <p:nvSpPr>
          <p:cNvPr id="412" name="Square"/>
          <p:cNvSpPr/>
          <p:nvPr/>
        </p:nvSpPr>
        <p:spPr>
          <a:xfrm>
            <a:off x="3838269" y="3439157"/>
            <a:ext cx="426336" cy="436895"/>
          </a:xfrm>
          <a:prstGeom prst="rect">
            <a:avLst/>
          </a:prstGeom>
          <a:ln w="15240">
            <a:solidFill>
              <a:srgbClr val="FFFFFF"/>
            </a:solidFill>
            <a:miter lim="400000"/>
          </a:ln>
        </p:spPr>
        <p:txBody>
          <a:bodyPr lIns="45719" rIns="45719"/>
          <a:lstStyle/>
          <a:p>
            <a:pPr algn="ctr">
              <a:defRPr sz="23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pPr>
          </a:p>
        </p:txBody>
      </p:sp>
      <p:sp>
        <p:nvSpPr>
          <p:cNvPr id="413" name="1"/>
          <p:cNvSpPr txBox="1"/>
          <p:nvPr/>
        </p:nvSpPr>
        <p:spPr>
          <a:xfrm>
            <a:off x="3929466" y="3408684"/>
            <a:ext cx="263551" cy="49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414" name="Square"/>
          <p:cNvSpPr/>
          <p:nvPr/>
        </p:nvSpPr>
        <p:spPr>
          <a:xfrm>
            <a:off x="4411935" y="3438443"/>
            <a:ext cx="426335" cy="436895"/>
          </a:xfrm>
          <a:prstGeom prst="rect">
            <a:avLst/>
          </a:prstGeom>
          <a:solidFill>
            <a:schemeClr val="accent6">
              <a:satOff val="-3457"/>
              <a:lumOff val="26078"/>
            </a:schemeClr>
          </a:solidFill>
          <a:ln w="15240">
            <a:solidFill>
              <a:srgbClr val="FFFFFF"/>
            </a:solidFill>
            <a:miter lim="400000"/>
          </a:ln>
        </p:spPr>
        <p:txBody>
          <a:bodyPr lIns="45719" rIns="45719"/>
          <a:lstStyle/>
          <a:p>
            <a:pPr algn="ctr">
              <a:defRPr sz="23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pPr>
          </a:p>
        </p:txBody>
      </p:sp>
      <p:sp>
        <p:nvSpPr>
          <p:cNvPr id="415" name="4"/>
          <p:cNvSpPr txBox="1"/>
          <p:nvPr/>
        </p:nvSpPr>
        <p:spPr>
          <a:xfrm>
            <a:off x="4490431" y="3407970"/>
            <a:ext cx="276353" cy="49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lvl1pPr>
          </a:lstStyle>
          <a:p>
            <a:pPr/>
            <a:r>
              <a:t>4</a:t>
            </a:r>
          </a:p>
        </p:txBody>
      </p:sp>
      <p:sp>
        <p:nvSpPr>
          <p:cNvPr id="416" name="Square"/>
          <p:cNvSpPr/>
          <p:nvPr/>
        </p:nvSpPr>
        <p:spPr>
          <a:xfrm>
            <a:off x="4985600" y="3439157"/>
            <a:ext cx="426335" cy="436895"/>
          </a:xfrm>
          <a:prstGeom prst="rect">
            <a:avLst/>
          </a:prstGeom>
          <a:solidFill>
            <a:schemeClr val="accent6">
              <a:satOff val="-3457"/>
              <a:lumOff val="26078"/>
            </a:schemeClr>
          </a:solidFill>
          <a:ln w="15240">
            <a:solidFill>
              <a:srgbClr val="FFFFFF"/>
            </a:solidFill>
            <a:miter lim="400000"/>
          </a:ln>
        </p:spPr>
        <p:txBody>
          <a:bodyPr lIns="45719" rIns="45719"/>
          <a:lstStyle/>
          <a:p>
            <a:pPr algn="ctr">
              <a:defRPr sz="23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pPr>
          </a:p>
        </p:txBody>
      </p:sp>
      <p:sp>
        <p:nvSpPr>
          <p:cNvPr id="417" name="3"/>
          <p:cNvSpPr txBox="1"/>
          <p:nvPr/>
        </p:nvSpPr>
        <p:spPr>
          <a:xfrm>
            <a:off x="5064096" y="3408684"/>
            <a:ext cx="266904" cy="49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418" name="Square"/>
          <p:cNvSpPr/>
          <p:nvPr/>
        </p:nvSpPr>
        <p:spPr>
          <a:xfrm>
            <a:off x="5559265" y="3436447"/>
            <a:ext cx="426336" cy="436896"/>
          </a:xfrm>
          <a:prstGeom prst="rect">
            <a:avLst/>
          </a:prstGeom>
          <a:ln w="15240">
            <a:solidFill>
              <a:srgbClr val="FFFFFF"/>
            </a:solidFill>
            <a:miter lim="400000"/>
          </a:ln>
        </p:spPr>
        <p:txBody>
          <a:bodyPr lIns="45719" rIns="45719"/>
          <a:lstStyle/>
          <a:p>
            <a:pPr algn="ctr">
              <a:defRPr sz="23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pPr>
          </a:p>
        </p:txBody>
      </p:sp>
      <p:sp>
        <p:nvSpPr>
          <p:cNvPr id="419" name="2"/>
          <p:cNvSpPr txBox="1"/>
          <p:nvPr/>
        </p:nvSpPr>
        <p:spPr>
          <a:xfrm>
            <a:off x="5637762" y="3405975"/>
            <a:ext cx="269342" cy="49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420" name="Square"/>
          <p:cNvSpPr/>
          <p:nvPr/>
        </p:nvSpPr>
        <p:spPr>
          <a:xfrm>
            <a:off x="6128127" y="3432456"/>
            <a:ext cx="426335" cy="436895"/>
          </a:xfrm>
          <a:prstGeom prst="rect">
            <a:avLst/>
          </a:prstGeom>
          <a:ln w="15240">
            <a:solidFill>
              <a:srgbClr val="FFFFFF"/>
            </a:solidFill>
            <a:miter lim="400000"/>
          </a:ln>
        </p:spPr>
        <p:txBody>
          <a:bodyPr lIns="45719" rIns="45719"/>
          <a:lstStyle/>
          <a:p>
            <a:pPr algn="ctr">
              <a:defRPr sz="23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pPr>
          </a:p>
        </p:txBody>
      </p:sp>
      <p:sp>
        <p:nvSpPr>
          <p:cNvPr id="421" name="6"/>
          <p:cNvSpPr txBox="1"/>
          <p:nvPr/>
        </p:nvSpPr>
        <p:spPr>
          <a:xfrm>
            <a:off x="6206623" y="3401983"/>
            <a:ext cx="273610" cy="49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lvl1pPr>
          </a:lstStyle>
          <a:p>
            <a:pPr/>
            <a:r>
              <a:t>6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 Placeholder 1"/>
          <p:cNvSpPr txBox="1"/>
          <p:nvPr>
            <p:ph type="body" sz="quarter" idx="1"/>
          </p:nvPr>
        </p:nvSpPr>
        <p:spPr>
          <a:xfrm>
            <a:off x="2087563" y="6490010"/>
            <a:ext cx="2606676" cy="367991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0" name="Text Placeholder 2"/>
          <p:cNvSpPr/>
          <p:nvPr>
            <p:ph type="body" idx="21"/>
          </p:nvPr>
        </p:nvSpPr>
        <p:spPr>
          <a:xfrm>
            <a:off x="2087562" y="1594039"/>
            <a:ext cx="6443122" cy="324647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marL="240631" indent="-240631" defTabSz="914400">
              <a:spcBef>
                <a:spcPts val="1200"/>
              </a:spcBef>
              <a:buSzPct val="100000"/>
              <a:buChar char="•"/>
              <a:defRPr sz="2400"/>
            </a:pPr>
            <a:r>
              <a:t>What is machine learning? </a:t>
            </a:r>
          </a:p>
          <a:p>
            <a:pPr marL="240631" indent="-240631" defTabSz="914400">
              <a:spcBef>
                <a:spcPts val="1200"/>
              </a:spcBef>
              <a:buSzPct val="100000"/>
              <a:buChar char="•"/>
              <a:defRPr sz="2400"/>
            </a:pPr>
          </a:p>
          <a:p>
            <a:pPr marL="240631" indent="-240631" defTabSz="914400">
              <a:spcBef>
                <a:spcPts val="1200"/>
              </a:spcBef>
              <a:buSzPct val="100000"/>
              <a:buChar char="•"/>
              <a:defRPr sz="2400"/>
            </a:pPr>
            <a:r>
              <a:t>What problems does machine learning solve?</a:t>
            </a:r>
          </a:p>
          <a:p>
            <a:pPr marL="240631" indent="-240631" defTabSz="914400">
              <a:spcBef>
                <a:spcPts val="1200"/>
              </a:spcBef>
              <a:buSzPct val="100000"/>
              <a:buChar char="•"/>
              <a:defRPr sz="2400"/>
            </a:pPr>
          </a:p>
          <a:p>
            <a:pPr marL="240631" indent="-240631" defTabSz="914400">
              <a:spcBef>
                <a:spcPts val="1200"/>
              </a:spcBef>
              <a:buSzPct val="100000"/>
              <a:buChar char="•"/>
              <a:defRPr sz="2400"/>
            </a:pPr>
            <a:r>
              <a:t>Introduce the main definitions</a:t>
            </a:r>
          </a:p>
        </p:txBody>
      </p:sp>
      <p:sp>
        <p:nvSpPr>
          <p:cNvPr id="51" name="Text Placeholder 3"/>
          <p:cNvSpPr/>
          <p:nvPr>
            <p:ph type="body" idx="2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Week goals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Text Placeholder 1"/>
          <p:cNvSpPr txBox="1"/>
          <p:nvPr>
            <p:ph type="body" sz="quarter" idx="1"/>
          </p:nvPr>
        </p:nvSpPr>
        <p:spPr>
          <a:xfrm>
            <a:off x="2087563" y="6490010"/>
            <a:ext cx="2606676" cy="367991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24" name="Text Placeholder 3"/>
          <p:cNvSpPr/>
          <p:nvPr>
            <p:ph type="body" idx="2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Sorting</a:t>
            </a:r>
          </a:p>
        </p:txBody>
      </p:sp>
      <p:sp>
        <p:nvSpPr>
          <p:cNvPr id="425" name="Sort this numbers in ascending order"/>
          <p:cNvSpPr txBox="1"/>
          <p:nvPr/>
        </p:nvSpPr>
        <p:spPr>
          <a:xfrm>
            <a:off x="2618142" y="993895"/>
            <a:ext cx="4646881" cy="485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3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lvl1pPr>
          </a:lstStyle>
          <a:p>
            <a:pPr/>
            <a:r>
              <a:t>Sort this numbers in ascending order</a:t>
            </a:r>
          </a:p>
        </p:txBody>
      </p:sp>
      <p:sp>
        <p:nvSpPr>
          <p:cNvPr id="426" name="Square"/>
          <p:cNvSpPr/>
          <p:nvPr/>
        </p:nvSpPr>
        <p:spPr>
          <a:xfrm>
            <a:off x="3835868" y="1815689"/>
            <a:ext cx="426335" cy="436895"/>
          </a:xfrm>
          <a:prstGeom prst="rect">
            <a:avLst/>
          </a:prstGeom>
          <a:ln w="15240">
            <a:solidFill>
              <a:srgbClr val="FFFFFF"/>
            </a:solidFill>
            <a:miter lim="400000"/>
          </a:ln>
        </p:spPr>
        <p:txBody>
          <a:bodyPr lIns="45719" rIns="45719"/>
          <a:lstStyle/>
          <a:p>
            <a:pPr algn="ctr">
              <a:defRPr sz="23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pPr>
          </a:p>
        </p:txBody>
      </p:sp>
      <p:sp>
        <p:nvSpPr>
          <p:cNvPr id="427" name="1"/>
          <p:cNvSpPr txBox="1"/>
          <p:nvPr/>
        </p:nvSpPr>
        <p:spPr>
          <a:xfrm>
            <a:off x="3927064" y="1785216"/>
            <a:ext cx="263551" cy="49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428" name="Square"/>
          <p:cNvSpPr/>
          <p:nvPr/>
        </p:nvSpPr>
        <p:spPr>
          <a:xfrm>
            <a:off x="4409533" y="1814975"/>
            <a:ext cx="426335" cy="436895"/>
          </a:xfrm>
          <a:prstGeom prst="rect">
            <a:avLst/>
          </a:prstGeom>
          <a:ln w="15240">
            <a:solidFill>
              <a:srgbClr val="FFFFFF"/>
            </a:solidFill>
            <a:miter lim="400000"/>
          </a:ln>
        </p:spPr>
        <p:txBody>
          <a:bodyPr lIns="45719" rIns="45719"/>
          <a:lstStyle/>
          <a:p>
            <a:pPr algn="ctr">
              <a:defRPr sz="23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pPr>
          </a:p>
        </p:txBody>
      </p:sp>
      <p:sp>
        <p:nvSpPr>
          <p:cNvPr id="429" name="4"/>
          <p:cNvSpPr txBox="1"/>
          <p:nvPr/>
        </p:nvSpPr>
        <p:spPr>
          <a:xfrm>
            <a:off x="4488029" y="1784502"/>
            <a:ext cx="276353" cy="49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lvl1pPr>
          </a:lstStyle>
          <a:p>
            <a:pPr/>
            <a:r>
              <a:t>4</a:t>
            </a:r>
          </a:p>
        </p:txBody>
      </p:sp>
      <p:sp>
        <p:nvSpPr>
          <p:cNvPr id="430" name="Square"/>
          <p:cNvSpPr/>
          <p:nvPr/>
        </p:nvSpPr>
        <p:spPr>
          <a:xfrm>
            <a:off x="4983198" y="1815689"/>
            <a:ext cx="426335" cy="436895"/>
          </a:xfrm>
          <a:prstGeom prst="rect">
            <a:avLst/>
          </a:prstGeom>
          <a:ln w="15240">
            <a:solidFill>
              <a:srgbClr val="FFFFFF"/>
            </a:solidFill>
            <a:miter lim="400000"/>
          </a:ln>
        </p:spPr>
        <p:txBody>
          <a:bodyPr lIns="45719" rIns="45719"/>
          <a:lstStyle/>
          <a:p>
            <a:pPr algn="ctr">
              <a:defRPr sz="23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pPr>
          </a:p>
        </p:txBody>
      </p:sp>
      <p:sp>
        <p:nvSpPr>
          <p:cNvPr id="431" name="6"/>
          <p:cNvSpPr txBox="1"/>
          <p:nvPr/>
        </p:nvSpPr>
        <p:spPr>
          <a:xfrm>
            <a:off x="5061694" y="1785216"/>
            <a:ext cx="273610" cy="49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lvl1pPr>
          </a:lstStyle>
          <a:p>
            <a:pPr/>
            <a:r>
              <a:t>6</a:t>
            </a:r>
          </a:p>
        </p:txBody>
      </p:sp>
      <p:sp>
        <p:nvSpPr>
          <p:cNvPr id="432" name="Square"/>
          <p:cNvSpPr/>
          <p:nvPr/>
        </p:nvSpPr>
        <p:spPr>
          <a:xfrm>
            <a:off x="5556863" y="1812979"/>
            <a:ext cx="426336" cy="436895"/>
          </a:xfrm>
          <a:prstGeom prst="rect">
            <a:avLst/>
          </a:prstGeom>
          <a:ln w="15240">
            <a:solidFill>
              <a:srgbClr val="FFFFFF"/>
            </a:solidFill>
            <a:miter lim="400000"/>
          </a:ln>
        </p:spPr>
        <p:txBody>
          <a:bodyPr lIns="45719" rIns="45719"/>
          <a:lstStyle/>
          <a:p>
            <a:pPr algn="ctr">
              <a:defRPr sz="23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pPr>
          </a:p>
        </p:txBody>
      </p:sp>
      <p:sp>
        <p:nvSpPr>
          <p:cNvPr id="433" name="3"/>
          <p:cNvSpPr txBox="1"/>
          <p:nvPr/>
        </p:nvSpPr>
        <p:spPr>
          <a:xfrm>
            <a:off x="5635360" y="1782506"/>
            <a:ext cx="266904" cy="49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434" name="Square"/>
          <p:cNvSpPr/>
          <p:nvPr/>
        </p:nvSpPr>
        <p:spPr>
          <a:xfrm>
            <a:off x="6125725" y="1808988"/>
            <a:ext cx="426335" cy="436895"/>
          </a:xfrm>
          <a:prstGeom prst="rect">
            <a:avLst/>
          </a:prstGeom>
          <a:ln w="15240">
            <a:solidFill>
              <a:srgbClr val="FFFFFF"/>
            </a:solidFill>
            <a:miter lim="400000"/>
          </a:ln>
        </p:spPr>
        <p:txBody>
          <a:bodyPr lIns="45719" rIns="45719"/>
          <a:lstStyle/>
          <a:p>
            <a:pPr algn="ctr">
              <a:defRPr sz="23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pPr>
          </a:p>
        </p:txBody>
      </p:sp>
      <p:sp>
        <p:nvSpPr>
          <p:cNvPr id="435" name="2"/>
          <p:cNvSpPr txBox="1"/>
          <p:nvPr/>
        </p:nvSpPr>
        <p:spPr>
          <a:xfrm>
            <a:off x="6204221" y="1778515"/>
            <a:ext cx="269343" cy="49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436" name="Bubble sort"/>
          <p:cNvSpPr txBox="1"/>
          <p:nvPr/>
        </p:nvSpPr>
        <p:spPr>
          <a:xfrm>
            <a:off x="2634723" y="2614726"/>
            <a:ext cx="1512355" cy="485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3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lvl1pPr>
          </a:lstStyle>
          <a:p>
            <a:pPr/>
            <a:r>
              <a:t>Bubble sort</a:t>
            </a:r>
          </a:p>
        </p:txBody>
      </p:sp>
      <p:sp>
        <p:nvSpPr>
          <p:cNvPr id="437" name="Square"/>
          <p:cNvSpPr/>
          <p:nvPr/>
        </p:nvSpPr>
        <p:spPr>
          <a:xfrm>
            <a:off x="3838269" y="3439157"/>
            <a:ext cx="426336" cy="436895"/>
          </a:xfrm>
          <a:prstGeom prst="rect">
            <a:avLst/>
          </a:prstGeom>
          <a:ln w="15240">
            <a:solidFill>
              <a:srgbClr val="FFFFFF"/>
            </a:solidFill>
            <a:miter lim="400000"/>
          </a:ln>
        </p:spPr>
        <p:txBody>
          <a:bodyPr lIns="45719" rIns="45719"/>
          <a:lstStyle/>
          <a:p>
            <a:pPr algn="ctr">
              <a:defRPr sz="23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pPr>
          </a:p>
        </p:txBody>
      </p:sp>
      <p:sp>
        <p:nvSpPr>
          <p:cNvPr id="438" name="1"/>
          <p:cNvSpPr txBox="1"/>
          <p:nvPr/>
        </p:nvSpPr>
        <p:spPr>
          <a:xfrm>
            <a:off x="3929466" y="3408684"/>
            <a:ext cx="263551" cy="49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439" name="Square"/>
          <p:cNvSpPr/>
          <p:nvPr/>
        </p:nvSpPr>
        <p:spPr>
          <a:xfrm>
            <a:off x="4411935" y="3438443"/>
            <a:ext cx="426335" cy="436895"/>
          </a:xfrm>
          <a:prstGeom prst="rect">
            <a:avLst/>
          </a:prstGeom>
          <a:solidFill>
            <a:schemeClr val="accent6">
              <a:satOff val="-3457"/>
              <a:lumOff val="26078"/>
            </a:schemeClr>
          </a:solidFill>
          <a:ln w="15240">
            <a:solidFill>
              <a:srgbClr val="D63931"/>
            </a:solidFill>
            <a:miter lim="400000"/>
          </a:ln>
        </p:spPr>
        <p:txBody>
          <a:bodyPr lIns="45719" rIns="45719"/>
          <a:lstStyle/>
          <a:p>
            <a:pPr algn="ctr">
              <a:defRPr sz="23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pPr>
          </a:p>
        </p:txBody>
      </p:sp>
      <p:sp>
        <p:nvSpPr>
          <p:cNvPr id="440" name="4"/>
          <p:cNvSpPr txBox="1"/>
          <p:nvPr/>
        </p:nvSpPr>
        <p:spPr>
          <a:xfrm>
            <a:off x="4490431" y="3407970"/>
            <a:ext cx="276353" cy="49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lvl1pPr>
          </a:lstStyle>
          <a:p>
            <a:pPr/>
            <a:r>
              <a:t>4</a:t>
            </a:r>
          </a:p>
        </p:txBody>
      </p:sp>
      <p:sp>
        <p:nvSpPr>
          <p:cNvPr id="441" name="Square"/>
          <p:cNvSpPr/>
          <p:nvPr/>
        </p:nvSpPr>
        <p:spPr>
          <a:xfrm>
            <a:off x="4985600" y="3439157"/>
            <a:ext cx="426335" cy="436895"/>
          </a:xfrm>
          <a:prstGeom prst="rect">
            <a:avLst/>
          </a:prstGeom>
          <a:solidFill>
            <a:schemeClr val="accent6">
              <a:satOff val="-3457"/>
              <a:lumOff val="26078"/>
            </a:schemeClr>
          </a:solidFill>
          <a:ln w="15240">
            <a:solidFill>
              <a:srgbClr val="D63931"/>
            </a:solidFill>
            <a:miter lim="400000"/>
          </a:ln>
        </p:spPr>
        <p:txBody>
          <a:bodyPr lIns="45719" rIns="45719"/>
          <a:lstStyle/>
          <a:p>
            <a:pPr algn="ctr">
              <a:defRPr sz="23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pPr>
          </a:p>
        </p:txBody>
      </p:sp>
      <p:sp>
        <p:nvSpPr>
          <p:cNvPr id="442" name="3"/>
          <p:cNvSpPr txBox="1"/>
          <p:nvPr/>
        </p:nvSpPr>
        <p:spPr>
          <a:xfrm>
            <a:off x="5064096" y="3408684"/>
            <a:ext cx="266904" cy="49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443" name="Square"/>
          <p:cNvSpPr/>
          <p:nvPr/>
        </p:nvSpPr>
        <p:spPr>
          <a:xfrm>
            <a:off x="5559265" y="3436447"/>
            <a:ext cx="426336" cy="436896"/>
          </a:xfrm>
          <a:prstGeom prst="rect">
            <a:avLst/>
          </a:prstGeom>
          <a:ln w="15240">
            <a:solidFill>
              <a:srgbClr val="FFFFFF"/>
            </a:solidFill>
            <a:miter lim="400000"/>
          </a:ln>
        </p:spPr>
        <p:txBody>
          <a:bodyPr lIns="45719" rIns="45719"/>
          <a:lstStyle/>
          <a:p>
            <a:pPr algn="ctr">
              <a:defRPr sz="23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pPr>
          </a:p>
        </p:txBody>
      </p:sp>
      <p:sp>
        <p:nvSpPr>
          <p:cNvPr id="444" name="2"/>
          <p:cNvSpPr txBox="1"/>
          <p:nvPr/>
        </p:nvSpPr>
        <p:spPr>
          <a:xfrm>
            <a:off x="5637762" y="3405975"/>
            <a:ext cx="269342" cy="49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445" name="Square"/>
          <p:cNvSpPr/>
          <p:nvPr/>
        </p:nvSpPr>
        <p:spPr>
          <a:xfrm>
            <a:off x="6128127" y="3432456"/>
            <a:ext cx="426335" cy="436895"/>
          </a:xfrm>
          <a:prstGeom prst="rect">
            <a:avLst/>
          </a:prstGeom>
          <a:ln w="15240">
            <a:solidFill>
              <a:srgbClr val="FFFFFF"/>
            </a:solidFill>
            <a:miter lim="400000"/>
          </a:ln>
        </p:spPr>
        <p:txBody>
          <a:bodyPr lIns="45719" rIns="45719"/>
          <a:lstStyle/>
          <a:p>
            <a:pPr algn="ctr">
              <a:defRPr sz="23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pPr>
          </a:p>
        </p:txBody>
      </p:sp>
      <p:sp>
        <p:nvSpPr>
          <p:cNvPr id="446" name="6"/>
          <p:cNvSpPr txBox="1"/>
          <p:nvPr/>
        </p:nvSpPr>
        <p:spPr>
          <a:xfrm>
            <a:off x="6206623" y="3401983"/>
            <a:ext cx="273610" cy="49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lvl1pPr>
          </a:lstStyle>
          <a:p>
            <a:pPr/>
            <a:r>
              <a:t>6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Text Placeholder 1"/>
          <p:cNvSpPr txBox="1"/>
          <p:nvPr>
            <p:ph type="body" sz="quarter" idx="1"/>
          </p:nvPr>
        </p:nvSpPr>
        <p:spPr>
          <a:xfrm>
            <a:off x="2087563" y="6490010"/>
            <a:ext cx="2606676" cy="367991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49" name="Text Placeholder 3"/>
          <p:cNvSpPr/>
          <p:nvPr>
            <p:ph type="body" idx="2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Sorting</a:t>
            </a:r>
          </a:p>
        </p:txBody>
      </p:sp>
      <p:sp>
        <p:nvSpPr>
          <p:cNvPr id="450" name="Sort this numbers in ascending order"/>
          <p:cNvSpPr txBox="1"/>
          <p:nvPr/>
        </p:nvSpPr>
        <p:spPr>
          <a:xfrm>
            <a:off x="2618142" y="993895"/>
            <a:ext cx="4646881" cy="485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3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lvl1pPr>
          </a:lstStyle>
          <a:p>
            <a:pPr/>
            <a:r>
              <a:t>Sort this numbers in ascending order</a:t>
            </a:r>
          </a:p>
        </p:txBody>
      </p:sp>
      <p:sp>
        <p:nvSpPr>
          <p:cNvPr id="451" name="Square"/>
          <p:cNvSpPr/>
          <p:nvPr/>
        </p:nvSpPr>
        <p:spPr>
          <a:xfrm>
            <a:off x="3835868" y="1815689"/>
            <a:ext cx="426335" cy="436895"/>
          </a:xfrm>
          <a:prstGeom prst="rect">
            <a:avLst/>
          </a:prstGeom>
          <a:ln w="15240">
            <a:solidFill>
              <a:srgbClr val="FFFFFF"/>
            </a:solidFill>
            <a:miter lim="400000"/>
          </a:ln>
        </p:spPr>
        <p:txBody>
          <a:bodyPr lIns="45719" rIns="45719"/>
          <a:lstStyle/>
          <a:p>
            <a:pPr algn="ctr">
              <a:defRPr sz="23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pPr>
          </a:p>
        </p:txBody>
      </p:sp>
      <p:sp>
        <p:nvSpPr>
          <p:cNvPr id="452" name="1"/>
          <p:cNvSpPr txBox="1"/>
          <p:nvPr/>
        </p:nvSpPr>
        <p:spPr>
          <a:xfrm>
            <a:off x="3927064" y="1785216"/>
            <a:ext cx="263551" cy="49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453" name="Square"/>
          <p:cNvSpPr/>
          <p:nvPr/>
        </p:nvSpPr>
        <p:spPr>
          <a:xfrm>
            <a:off x="4409533" y="1814975"/>
            <a:ext cx="426335" cy="436895"/>
          </a:xfrm>
          <a:prstGeom prst="rect">
            <a:avLst/>
          </a:prstGeom>
          <a:ln w="15240">
            <a:solidFill>
              <a:srgbClr val="FFFFFF"/>
            </a:solidFill>
            <a:miter lim="400000"/>
          </a:ln>
        </p:spPr>
        <p:txBody>
          <a:bodyPr lIns="45719" rIns="45719"/>
          <a:lstStyle/>
          <a:p>
            <a:pPr algn="ctr">
              <a:defRPr sz="23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pPr>
          </a:p>
        </p:txBody>
      </p:sp>
      <p:sp>
        <p:nvSpPr>
          <p:cNvPr id="454" name="4"/>
          <p:cNvSpPr txBox="1"/>
          <p:nvPr/>
        </p:nvSpPr>
        <p:spPr>
          <a:xfrm>
            <a:off x="4488029" y="1784502"/>
            <a:ext cx="276353" cy="49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lvl1pPr>
          </a:lstStyle>
          <a:p>
            <a:pPr/>
            <a:r>
              <a:t>4</a:t>
            </a:r>
          </a:p>
        </p:txBody>
      </p:sp>
      <p:sp>
        <p:nvSpPr>
          <p:cNvPr id="455" name="Square"/>
          <p:cNvSpPr/>
          <p:nvPr/>
        </p:nvSpPr>
        <p:spPr>
          <a:xfrm>
            <a:off x="4983198" y="1815689"/>
            <a:ext cx="426335" cy="436895"/>
          </a:xfrm>
          <a:prstGeom prst="rect">
            <a:avLst/>
          </a:prstGeom>
          <a:ln w="15240">
            <a:solidFill>
              <a:srgbClr val="FFFFFF"/>
            </a:solidFill>
            <a:miter lim="400000"/>
          </a:ln>
        </p:spPr>
        <p:txBody>
          <a:bodyPr lIns="45719" rIns="45719"/>
          <a:lstStyle/>
          <a:p>
            <a:pPr algn="ctr">
              <a:defRPr sz="23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pPr>
          </a:p>
        </p:txBody>
      </p:sp>
      <p:sp>
        <p:nvSpPr>
          <p:cNvPr id="456" name="6"/>
          <p:cNvSpPr txBox="1"/>
          <p:nvPr/>
        </p:nvSpPr>
        <p:spPr>
          <a:xfrm>
            <a:off x="5061694" y="1785216"/>
            <a:ext cx="273610" cy="49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lvl1pPr>
          </a:lstStyle>
          <a:p>
            <a:pPr/>
            <a:r>
              <a:t>6</a:t>
            </a:r>
          </a:p>
        </p:txBody>
      </p:sp>
      <p:sp>
        <p:nvSpPr>
          <p:cNvPr id="457" name="Square"/>
          <p:cNvSpPr/>
          <p:nvPr/>
        </p:nvSpPr>
        <p:spPr>
          <a:xfrm>
            <a:off x="5556863" y="1812979"/>
            <a:ext cx="426336" cy="436895"/>
          </a:xfrm>
          <a:prstGeom prst="rect">
            <a:avLst/>
          </a:prstGeom>
          <a:ln w="15240">
            <a:solidFill>
              <a:srgbClr val="FFFFFF"/>
            </a:solidFill>
            <a:miter lim="400000"/>
          </a:ln>
        </p:spPr>
        <p:txBody>
          <a:bodyPr lIns="45719" rIns="45719"/>
          <a:lstStyle/>
          <a:p>
            <a:pPr algn="ctr">
              <a:defRPr sz="23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pPr>
          </a:p>
        </p:txBody>
      </p:sp>
      <p:sp>
        <p:nvSpPr>
          <p:cNvPr id="458" name="3"/>
          <p:cNvSpPr txBox="1"/>
          <p:nvPr/>
        </p:nvSpPr>
        <p:spPr>
          <a:xfrm>
            <a:off x="5635360" y="1782506"/>
            <a:ext cx="266904" cy="49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459" name="Square"/>
          <p:cNvSpPr/>
          <p:nvPr/>
        </p:nvSpPr>
        <p:spPr>
          <a:xfrm>
            <a:off x="6125725" y="1808988"/>
            <a:ext cx="426335" cy="436895"/>
          </a:xfrm>
          <a:prstGeom prst="rect">
            <a:avLst/>
          </a:prstGeom>
          <a:ln w="15240">
            <a:solidFill>
              <a:srgbClr val="FFFFFF"/>
            </a:solidFill>
            <a:miter lim="400000"/>
          </a:ln>
        </p:spPr>
        <p:txBody>
          <a:bodyPr lIns="45719" rIns="45719"/>
          <a:lstStyle/>
          <a:p>
            <a:pPr algn="ctr">
              <a:defRPr sz="23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pPr>
          </a:p>
        </p:txBody>
      </p:sp>
      <p:sp>
        <p:nvSpPr>
          <p:cNvPr id="460" name="2"/>
          <p:cNvSpPr txBox="1"/>
          <p:nvPr/>
        </p:nvSpPr>
        <p:spPr>
          <a:xfrm>
            <a:off x="6204221" y="1778515"/>
            <a:ext cx="269343" cy="49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461" name="Bubble sort"/>
          <p:cNvSpPr txBox="1"/>
          <p:nvPr/>
        </p:nvSpPr>
        <p:spPr>
          <a:xfrm>
            <a:off x="2634723" y="2614726"/>
            <a:ext cx="1512355" cy="485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3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lvl1pPr>
          </a:lstStyle>
          <a:p>
            <a:pPr/>
            <a:r>
              <a:t>Bubble sort</a:t>
            </a:r>
          </a:p>
        </p:txBody>
      </p:sp>
      <p:sp>
        <p:nvSpPr>
          <p:cNvPr id="462" name="Square"/>
          <p:cNvSpPr/>
          <p:nvPr/>
        </p:nvSpPr>
        <p:spPr>
          <a:xfrm>
            <a:off x="3838269" y="3439157"/>
            <a:ext cx="426336" cy="436895"/>
          </a:xfrm>
          <a:prstGeom prst="rect">
            <a:avLst/>
          </a:prstGeom>
          <a:ln w="15240">
            <a:solidFill>
              <a:srgbClr val="FFFFFF"/>
            </a:solidFill>
            <a:miter lim="400000"/>
          </a:ln>
        </p:spPr>
        <p:txBody>
          <a:bodyPr lIns="45719" rIns="45719"/>
          <a:lstStyle/>
          <a:p>
            <a:pPr algn="ctr">
              <a:defRPr sz="23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pPr>
          </a:p>
        </p:txBody>
      </p:sp>
      <p:sp>
        <p:nvSpPr>
          <p:cNvPr id="463" name="1"/>
          <p:cNvSpPr txBox="1"/>
          <p:nvPr/>
        </p:nvSpPr>
        <p:spPr>
          <a:xfrm>
            <a:off x="3929466" y="3408684"/>
            <a:ext cx="263551" cy="49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464" name="Square"/>
          <p:cNvSpPr/>
          <p:nvPr/>
        </p:nvSpPr>
        <p:spPr>
          <a:xfrm>
            <a:off x="4411935" y="3438443"/>
            <a:ext cx="426335" cy="436895"/>
          </a:xfrm>
          <a:prstGeom prst="rect">
            <a:avLst/>
          </a:prstGeom>
          <a:solidFill>
            <a:schemeClr val="accent6">
              <a:satOff val="-3457"/>
              <a:lumOff val="26078"/>
            </a:schemeClr>
          </a:solidFill>
          <a:ln w="15240">
            <a:solidFill>
              <a:srgbClr val="D63931"/>
            </a:solidFill>
            <a:miter lim="400000"/>
          </a:ln>
        </p:spPr>
        <p:txBody>
          <a:bodyPr lIns="45719" rIns="45719"/>
          <a:lstStyle/>
          <a:p>
            <a:pPr algn="ctr">
              <a:defRPr sz="23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pPr>
          </a:p>
        </p:txBody>
      </p:sp>
      <p:sp>
        <p:nvSpPr>
          <p:cNvPr id="465" name="4"/>
          <p:cNvSpPr txBox="1"/>
          <p:nvPr/>
        </p:nvSpPr>
        <p:spPr>
          <a:xfrm>
            <a:off x="4490431" y="3407970"/>
            <a:ext cx="276353" cy="49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lvl1pPr>
          </a:lstStyle>
          <a:p>
            <a:pPr/>
            <a:r>
              <a:t>4</a:t>
            </a:r>
          </a:p>
        </p:txBody>
      </p:sp>
      <p:sp>
        <p:nvSpPr>
          <p:cNvPr id="466" name="Square"/>
          <p:cNvSpPr/>
          <p:nvPr/>
        </p:nvSpPr>
        <p:spPr>
          <a:xfrm>
            <a:off x="4985600" y="3439157"/>
            <a:ext cx="426335" cy="436895"/>
          </a:xfrm>
          <a:prstGeom prst="rect">
            <a:avLst/>
          </a:prstGeom>
          <a:solidFill>
            <a:schemeClr val="accent6">
              <a:satOff val="-3457"/>
              <a:lumOff val="26078"/>
            </a:schemeClr>
          </a:solidFill>
          <a:ln w="15240">
            <a:solidFill>
              <a:srgbClr val="D63931"/>
            </a:solidFill>
            <a:miter lim="400000"/>
          </a:ln>
        </p:spPr>
        <p:txBody>
          <a:bodyPr lIns="45719" rIns="45719"/>
          <a:lstStyle/>
          <a:p>
            <a:pPr algn="ctr">
              <a:defRPr sz="23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pPr>
          </a:p>
        </p:txBody>
      </p:sp>
      <p:sp>
        <p:nvSpPr>
          <p:cNvPr id="467" name="3"/>
          <p:cNvSpPr txBox="1"/>
          <p:nvPr/>
        </p:nvSpPr>
        <p:spPr>
          <a:xfrm>
            <a:off x="5064096" y="3408684"/>
            <a:ext cx="266904" cy="49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468" name="Square"/>
          <p:cNvSpPr/>
          <p:nvPr/>
        </p:nvSpPr>
        <p:spPr>
          <a:xfrm>
            <a:off x="5559265" y="3436447"/>
            <a:ext cx="426336" cy="436896"/>
          </a:xfrm>
          <a:prstGeom prst="rect">
            <a:avLst/>
          </a:prstGeom>
          <a:ln w="15240">
            <a:solidFill>
              <a:srgbClr val="FFFFFF"/>
            </a:solidFill>
            <a:miter lim="400000"/>
          </a:ln>
        </p:spPr>
        <p:txBody>
          <a:bodyPr lIns="45719" rIns="45719"/>
          <a:lstStyle/>
          <a:p>
            <a:pPr algn="ctr">
              <a:defRPr sz="23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pPr>
          </a:p>
        </p:txBody>
      </p:sp>
      <p:sp>
        <p:nvSpPr>
          <p:cNvPr id="469" name="2"/>
          <p:cNvSpPr txBox="1"/>
          <p:nvPr/>
        </p:nvSpPr>
        <p:spPr>
          <a:xfrm>
            <a:off x="5637762" y="3405975"/>
            <a:ext cx="269342" cy="49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470" name="Square"/>
          <p:cNvSpPr/>
          <p:nvPr/>
        </p:nvSpPr>
        <p:spPr>
          <a:xfrm>
            <a:off x="6128127" y="3432456"/>
            <a:ext cx="426335" cy="436895"/>
          </a:xfrm>
          <a:prstGeom prst="rect">
            <a:avLst/>
          </a:prstGeom>
          <a:ln w="15240">
            <a:solidFill>
              <a:srgbClr val="FFFFFF"/>
            </a:solidFill>
            <a:miter lim="400000"/>
          </a:ln>
        </p:spPr>
        <p:txBody>
          <a:bodyPr lIns="45719" rIns="45719"/>
          <a:lstStyle/>
          <a:p>
            <a:pPr algn="ctr">
              <a:defRPr sz="23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pPr>
          </a:p>
        </p:txBody>
      </p:sp>
      <p:sp>
        <p:nvSpPr>
          <p:cNvPr id="471" name="6"/>
          <p:cNvSpPr txBox="1"/>
          <p:nvPr/>
        </p:nvSpPr>
        <p:spPr>
          <a:xfrm>
            <a:off x="6206623" y="3401983"/>
            <a:ext cx="273610" cy="49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lvl1pPr>
          </a:lstStyle>
          <a:p>
            <a:pPr/>
            <a:r>
              <a:t>6</a:t>
            </a:r>
          </a:p>
        </p:txBody>
      </p:sp>
      <p:sp>
        <p:nvSpPr>
          <p:cNvPr id="473" name="Connection Line"/>
          <p:cNvSpPr/>
          <p:nvPr/>
        </p:nvSpPr>
        <p:spPr>
          <a:xfrm>
            <a:off x="4648267" y="3967727"/>
            <a:ext cx="528828" cy="1740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0" fill="norm" stroke="1" extrusionOk="0">
                <a:moveTo>
                  <a:pt x="0" y="0"/>
                </a:moveTo>
                <a:cubicBezTo>
                  <a:pt x="7939" y="21600"/>
                  <a:pt x="15139" y="21600"/>
                  <a:pt x="21600" y="1"/>
                </a:cubicBezTo>
              </a:path>
            </a:pathLst>
          </a:custGeom>
          <a:ln w="25400">
            <a:solidFill>
              <a:srgbClr val="D63931"/>
            </a:solidFill>
            <a:miter/>
            <a:headEnd type="triangle"/>
            <a:tailEnd type="triangle"/>
          </a:ln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Text Placeholder 1"/>
          <p:cNvSpPr txBox="1"/>
          <p:nvPr>
            <p:ph type="body" sz="quarter" idx="1"/>
          </p:nvPr>
        </p:nvSpPr>
        <p:spPr>
          <a:xfrm>
            <a:off x="2087563" y="6490010"/>
            <a:ext cx="2606676" cy="367991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76" name="Text Placeholder 3"/>
          <p:cNvSpPr/>
          <p:nvPr>
            <p:ph type="body" idx="2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Sorting</a:t>
            </a:r>
          </a:p>
        </p:txBody>
      </p:sp>
      <p:sp>
        <p:nvSpPr>
          <p:cNvPr id="477" name="Sort this numbers in ascending order"/>
          <p:cNvSpPr txBox="1"/>
          <p:nvPr/>
        </p:nvSpPr>
        <p:spPr>
          <a:xfrm>
            <a:off x="2618142" y="993895"/>
            <a:ext cx="4646881" cy="485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3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lvl1pPr>
          </a:lstStyle>
          <a:p>
            <a:pPr/>
            <a:r>
              <a:t>Sort this numbers in ascending order</a:t>
            </a:r>
          </a:p>
        </p:txBody>
      </p:sp>
      <p:sp>
        <p:nvSpPr>
          <p:cNvPr id="478" name="Square"/>
          <p:cNvSpPr/>
          <p:nvPr/>
        </p:nvSpPr>
        <p:spPr>
          <a:xfrm>
            <a:off x="3835868" y="1815689"/>
            <a:ext cx="426335" cy="436895"/>
          </a:xfrm>
          <a:prstGeom prst="rect">
            <a:avLst/>
          </a:prstGeom>
          <a:ln w="15240">
            <a:solidFill>
              <a:srgbClr val="FFFFFF"/>
            </a:solidFill>
            <a:miter lim="400000"/>
          </a:ln>
        </p:spPr>
        <p:txBody>
          <a:bodyPr lIns="45719" rIns="45719"/>
          <a:lstStyle/>
          <a:p>
            <a:pPr algn="ctr">
              <a:defRPr sz="23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pPr>
          </a:p>
        </p:txBody>
      </p:sp>
      <p:sp>
        <p:nvSpPr>
          <p:cNvPr id="479" name="1"/>
          <p:cNvSpPr txBox="1"/>
          <p:nvPr/>
        </p:nvSpPr>
        <p:spPr>
          <a:xfrm>
            <a:off x="3927064" y="1785216"/>
            <a:ext cx="263551" cy="49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480" name="Square"/>
          <p:cNvSpPr/>
          <p:nvPr/>
        </p:nvSpPr>
        <p:spPr>
          <a:xfrm>
            <a:off x="4409533" y="1814975"/>
            <a:ext cx="426335" cy="436895"/>
          </a:xfrm>
          <a:prstGeom prst="rect">
            <a:avLst/>
          </a:prstGeom>
          <a:ln w="15240">
            <a:solidFill>
              <a:srgbClr val="FFFFFF"/>
            </a:solidFill>
            <a:miter lim="400000"/>
          </a:ln>
        </p:spPr>
        <p:txBody>
          <a:bodyPr lIns="45719" rIns="45719"/>
          <a:lstStyle/>
          <a:p>
            <a:pPr algn="ctr">
              <a:defRPr sz="23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pPr>
          </a:p>
        </p:txBody>
      </p:sp>
      <p:sp>
        <p:nvSpPr>
          <p:cNvPr id="481" name="4"/>
          <p:cNvSpPr txBox="1"/>
          <p:nvPr/>
        </p:nvSpPr>
        <p:spPr>
          <a:xfrm>
            <a:off x="4488029" y="1784502"/>
            <a:ext cx="276353" cy="49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lvl1pPr>
          </a:lstStyle>
          <a:p>
            <a:pPr/>
            <a:r>
              <a:t>4</a:t>
            </a:r>
          </a:p>
        </p:txBody>
      </p:sp>
      <p:sp>
        <p:nvSpPr>
          <p:cNvPr id="482" name="Square"/>
          <p:cNvSpPr/>
          <p:nvPr/>
        </p:nvSpPr>
        <p:spPr>
          <a:xfrm>
            <a:off x="4983198" y="1815689"/>
            <a:ext cx="426335" cy="436895"/>
          </a:xfrm>
          <a:prstGeom prst="rect">
            <a:avLst/>
          </a:prstGeom>
          <a:ln w="15240">
            <a:solidFill>
              <a:srgbClr val="FFFFFF"/>
            </a:solidFill>
            <a:miter lim="400000"/>
          </a:ln>
        </p:spPr>
        <p:txBody>
          <a:bodyPr lIns="45719" rIns="45719"/>
          <a:lstStyle/>
          <a:p>
            <a:pPr algn="ctr">
              <a:defRPr sz="23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pPr>
          </a:p>
        </p:txBody>
      </p:sp>
      <p:sp>
        <p:nvSpPr>
          <p:cNvPr id="483" name="6"/>
          <p:cNvSpPr txBox="1"/>
          <p:nvPr/>
        </p:nvSpPr>
        <p:spPr>
          <a:xfrm>
            <a:off x="5061694" y="1785216"/>
            <a:ext cx="273610" cy="49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lvl1pPr>
          </a:lstStyle>
          <a:p>
            <a:pPr/>
            <a:r>
              <a:t>6</a:t>
            </a:r>
          </a:p>
        </p:txBody>
      </p:sp>
      <p:sp>
        <p:nvSpPr>
          <p:cNvPr id="484" name="Square"/>
          <p:cNvSpPr/>
          <p:nvPr/>
        </p:nvSpPr>
        <p:spPr>
          <a:xfrm>
            <a:off x="5556863" y="1812979"/>
            <a:ext cx="426336" cy="436895"/>
          </a:xfrm>
          <a:prstGeom prst="rect">
            <a:avLst/>
          </a:prstGeom>
          <a:ln w="15240">
            <a:solidFill>
              <a:srgbClr val="FFFFFF"/>
            </a:solidFill>
            <a:miter lim="400000"/>
          </a:ln>
        </p:spPr>
        <p:txBody>
          <a:bodyPr lIns="45719" rIns="45719"/>
          <a:lstStyle/>
          <a:p>
            <a:pPr algn="ctr">
              <a:defRPr sz="23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pPr>
          </a:p>
        </p:txBody>
      </p:sp>
      <p:sp>
        <p:nvSpPr>
          <p:cNvPr id="485" name="3"/>
          <p:cNvSpPr txBox="1"/>
          <p:nvPr/>
        </p:nvSpPr>
        <p:spPr>
          <a:xfrm>
            <a:off x="5635360" y="1782506"/>
            <a:ext cx="266904" cy="49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486" name="Square"/>
          <p:cNvSpPr/>
          <p:nvPr/>
        </p:nvSpPr>
        <p:spPr>
          <a:xfrm>
            <a:off x="6125725" y="1808988"/>
            <a:ext cx="426335" cy="436895"/>
          </a:xfrm>
          <a:prstGeom prst="rect">
            <a:avLst/>
          </a:prstGeom>
          <a:ln w="15240">
            <a:solidFill>
              <a:srgbClr val="FFFFFF"/>
            </a:solidFill>
            <a:miter lim="400000"/>
          </a:ln>
        </p:spPr>
        <p:txBody>
          <a:bodyPr lIns="45719" rIns="45719"/>
          <a:lstStyle/>
          <a:p>
            <a:pPr algn="ctr">
              <a:defRPr sz="23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pPr>
          </a:p>
        </p:txBody>
      </p:sp>
      <p:sp>
        <p:nvSpPr>
          <p:cNvPr id="487" name="2"/>
          <p:cNvSpPr txBox="1"/>
          <p:nvPr/>
        </p:nvSpPr>
        <p:spPr>
          <a:xfrm>
            <a:off x="6204221" y="1778515"/>
            <a:ext cx="269343" cy="49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488" name="Bubble sort"/>
          <p:cNvSpPr txBox="1"/>
          <p:nvPr/>
        </p:nvSpPr>
        <p:spPr>
          <a:xfrm>
            <a:off x="2634723" y="2614726"/>
            <a:ext cx="1512355" cy="485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3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lvl1pPr>
          </a:lstStyle>
          <a:p>
            <a:pPr/>
            <a:r>
              <a:t>Bubble sort</a:t>
            </a:r>
          </a:p>
        </p:txBody>
      </p:sp>
      <p:sp>
        <p:nvSpPr>
          <p:cNvPr id="489" name="Square"/>
          <p:cNvSpPr/>
          <p:nvPr/>
        </p:nvSpPr>
        <p:spPr>
          <a:xfrm>
            <a:off x="3838269" y="3439157"/>
            <a:ext cx="426336" cy="436895"/>
          </a:xfrm>
          <a:prstGeom prst="rect">
            <a:avLst/>
          </a:prstGeom>
          <a:ln w="15240">
            <a:solidFill>
              <a:srgbClr val="FFFFFF"/>
            </a:solidFill>
            <a:miter lim="400000"/>
          </a:ln>
        </p:spPr>
        <p:txBody>
          <a:bodyPr lIns="45719" rIns="45719"/>
          <a:lstStyle/>
          <a:p>
            <a:pPr algn="ctr">
              <a:defRPr sz="23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pPr>
          </a:p>
        </p:txBody>
      </p:sp>
      <p:sp>
        <p:nvSpPr>
          <p:cNvPr id="490" name="1"/>
          <p:cNvSpPr txBox="1"/>
          <p:nvPr/>
        </p:nvSpPr>
        <p:spPr>
          <a:xfrm>
            <a:off x="3929466" y="3408684"/>
            <a:ext cx="263551" cy="49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491" name="Square"/>
          <p:cNvSpPr/>
          <p:nvPr/>
        </p:nvSpPr>
        <p:spPr>
          <a:xfrm>
            <a:off x="4411935" y="3438443"/>
            <a:ext cx="426335" cy="436895"/>
          </a:xfrm>
          <a:prstGeom prst="rect">
            <a:avLst/>
          </a:prstGeom>
          <a:solidFill>
            <a:schemeClr val="accent6">
              <a:satOff val="-3457"/>
              <a:lumOff val="26078"/>
            </a:schemeClr>
          </a:solidFill>
          <a:ln w="15240">
            <a:solidFill>
              <a:srgbClr val="FFFFFF"/>
            </a:solidFill>
            <a:miter lim="400000"/>
          </a:ln>
        </p:spPr>
        <p:txBody>
          <a:bodyPr lIns="45719" rIns="45719"/>
          <a:lstStyle/>
          <a:p>
            <a:pPr algn="ctr">
              <a:defRPr sz="23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pPr>
          </a:p>
        </p:txBody>
      </p:sp>
      <p:sp>
        <p:nvSpPr>
          <p:cNvPr id="492" name="3"/>
          <p:cNvSpPr txBox="1"/>
          <p:nvPr/>
        </p:nvSpPr>
        <p:spPr>
          <a:xfrm>
            <a:off x="4490431" y="3407970"/>
            <a:ext cx="266904" cy="49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493" name="Square"/>
          <p:cNvSpPr/>
          <p:nvPr/>
        </p:nvSpPr>
        <p:spPr>
          <a:xfrm>
            <a:off x="4985600" y="3439157"/>
            <a:ext cx="426335" cy="436895"/>
          </a:xfrm>
          <a:prstGeom prst="rect">
            <a:avLst/>
          </a:prstGeom>
          <a:solidFill>
            <a:schemeClr val="accent6">
              <a:satOff val="-3457"/>
              <a:lumOff val="26078"/>
            </a:schemeClr>
          </a:solidFill>
          <a:ln w="15240">
            <a:solidFill>
              <a:srgbClr val="FFFFFF"/>
            </a:solidFill>
            <a:miter lim="400000"/>
          </a:ln>
        </p:spPr>
        <p:txBody>
          <a:bodyPr lIns="45719" rIns="45719"/>
          <a:lstStyle/>
          <a:p>
            <a:pPr algn="ctr">
              <a:defRPr sz="23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pPr>
          </a:p>
        </p:txBody>
      </p:sp>
      <p:sp>
        <p:nvSpPr>
          <p:cNvPr id="494" name="4"/>
          <p:cNvSpPr txBox="1"/>
          <p:nvPr/>
        </p:nvSpPr>
        <p:spPr>
          <a:xfrm>
            <a:off x="5064096" y="3408684"/>
            <a:ext cx="276353" cy="49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lvl1pPr>
          </a:lstStyle>
          <a:p>
            <a:pPr/>
            <a:r>
              <a:t>4</a:t>
            </a:r>
          </a:p>
        </p:txBody>
      </p:sp>
      <p:sp>
        <p:nvSpPr>
          <p:cNvPr id="495" name="Square"/>
          <p:cNvSpPr/>
          <p:nvPr/>
        </p:nvSpPr>
        <p:spPr>
          <a:xfrm>
            <a:off x="5559265" y="3436447"/>
            <a:ext cx="426336" cy="436896"/>
          </a:xfrm>
          <a:prstGeom prst="rect">
            <a:avLst/>
          </a:prstGeom>
          <a:ln w="15240">
            <a:solidFill>
              <a:srgbClr val="FFFFFF"/>
            </a:solidFill>
            <a:miter lim="400000"/>
          </a:ln>
        </p:spPr>
        <p:txBody>
          <a:bodyPr lIns="45719" rIns="45719"/>
          <a:lstStyle/>
          <a:p>
            <a:pPr algn="ctr">
              <a:defRPr sz="23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pPr>
          </a:p>
        </p:txBody>
      </p:sp>
      <p:sp>
        <p:nvSpPr>
          <p:cNvPr id="496" name="2"/>
          <p:cNvSpPr txBox="1"/>
          <p:nvPr/>
        </p:nvSpPr>
        <p:spPr>
          <a:xfrm>
            <a:off x="5637762" y="3405975"/>
            <a:ext cx="269342" cy="49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497" name="Square"/>
          <p:cNvSpPr/>
          <p:nvPr/>
        </p:nvSpPr>
        <p:spPr>
          <a:xfrm>
            <a:off x="6128127" y="3432456"/>
            <a:ext cx="426335" cy="436895"/>
          </a:xfrm>
          <a:prstGeom prst="rect">
            <a:avLst/>
          </a:prstGeom>
          <a:ln w="15240">
            <a:solidFill>
              <a:srgbClr val="FFFFFF"/>
            </a:solidFill>
            <a:miter lim="400000"/>
          </a:ln>
        </p:spPr>
        <p:txBody>
          <a:bodyPr lIns="45719" rIns="45719"/>
          <a:lstStyle/>
          <a:p>
            <a:pPr algn="ctr">
              <a:defRPr sz="23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pPr>
          </a:p>
        </p:txBody>
      </p:sp>
      <p:sp>
        <p:nvSpPr>
          <p:cNvPr id="498" name="6"/>
          <p:cNvSpPr txBox="1"/>
          <p:nvPr/>
        </p:nvSpPr>
        <p:spPr>
          <a:xfrm>
            <a:off x="6206623" y="3401983"/>
            <a:ext cx="273610" cy="49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lvl1pPr>
          </a:lstStyle>
          <a:p>
            <a:pPr/>
            <a:r>
              <a:t>6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Text Placeholder 1"/>
          <p:cNvSpPr txBox="1"/>
          <p:nvPr>
            <p:ph type="body" sz="quarter" idx="1"/>
          </p:nvPr>
        </p:nvSpPr>
        <p:spPr>
          <a:xfrm>
            <a:off x="2087563" y="6490010"/>
            <a:ext cx="2606676" cy="367991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01" name="Text Placeholder 3"/>
          <p:cNvSpPr/>
          <p:nvPr>
            <p:ph type="body" idx="2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Sorting</a:t>
            </a:r>
          </a:p>
        </p:txBody>
      </p:sp>
      <p:sp>
        <p:nvSpPr>
          <p:cNvPr id="502" name="Sort this numbers in ascending order"/>
          <p:cNvSpPr txBox="1"/>
          <p:nvPr/>
        </p:nvSpPr>
        <p:spPr>
          <a:xfrm>
            <a:off x="2618142" y="993895"/>
            <a:ext cx="4646881" cy="485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3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lvl1pPr>
          </a:lstStyle>
          <a:p>
            <a:pPr/>
            <a:r>
              <a:t>Sort this numbers in ascending order</a:t>
            </a:r>
          </a:p>
        </p:txBody>
      </p:sp>
      <p:sp>
        <p:nvSpPr>
          <p:cNvPr id="503" name="Square"/>
          <p:cNvSpPr/>
          <p:nvPr/>
        </p:nvSpPr>
        <p:spPr>
          <a:xfrm>
            <a:off x="3835868" y="1815689"/>
            <a:ext cx="426335" cy="436895"/>
          </a:xfrm>
          <a:prstGeom prst="rect">
            <a:avLst/>
          </a:prstGeom>
          <a:ln w="15240">
            <a:solidFill>
              <a:srgbClr val="FFFFFF"/>
            </a:solidFill>
            <a:miter lim="400000"/>
          </a:ln>
        </p:spPr>
        <p:txBody>
          <a:bodyPr lIns="45719" rIns="45719"/>
          <a:lstStyle/>
          <a:p>
            <a:pPr algn="ctr">
              <a:defRPr sz="23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pPr>
          </a:p>
        </p:txBody>
      </p:sp>
      <p:sp>
        <p:nvSpPr>
          <p:cNvPr id="504" name="1"/>
          <p:cNvSpPr txBox="1"/>
          <p:nvPr/>
        </p:nvSpPr>
        <p:spPr>
          <a:xfrm>
            <a:off x="3927064" y="1785216"/>
            <a:ext cx="263551" cy="49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505" name="Square"/>
          <p:cNvSpPr/>
          <p:nvPr/>
        </p:nvSpPr>
        <p:spPr>
          <a:xfrm>
            <a:off x="4409533" y="1814975"/>
            <a:ext cx="426335" cy="436895"/>
          </a:xfrm>
          <a:prstGeom prst="rect">
            <a:avLst/>
          </a:prstGeom>
          <a:ln w="15240">
            <a:solidFill>
              <a:srgbClr val="FFFFFF"/>
            </a:solidFill>
            <a:miter lim="400000"/>
          </a:ln>
        </p:spPr>
        <p:txBody>
          <a:bodyPr lIns="45719" rIns="45719"/>
          <a:lstStyle/>
          <a:p>
            <a:pPr algn="ctr">
              <a:defRPr sz="23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pPr>
          </a:p>
        </p:txBody>
      </p:sp>
      <p:sp>
        <p:nvSpPr>
          <p:cNvPr id="506" name="4"/>
          <p:cNvSpPr txBox="1"/>
          <p:nvPr/>
        </p:nvSpPr>
        <p:spPr>
          <a:xfrm>
            <a:off x="4488029" y="1784502"/>
            <a:ext cx="276353" cy="49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lvl1pPr>
          </a:lstStyle>
          <a:p>
            <a:pPr/>
            <a:r>
              <a:t>4</a:t>
            </a:r>
          </a:p>
        </p:txBody>
      </p:sp>
      <p:sp>
        <p:nvSpPr>
          <p:cNvPr id="507" name="Square"/>
          <p:cNvSpPr/>
          <p:nvPr/>
        </p:nvSpPr>
        <p:spPr>
          <a:xfrm>
            <a:off x="4983198" y="1815689"/>
            <a:ext cx="426335" cy="436895"/>
          </a:xfrm>
          <a:prstGeom prst="rect">
            <a:avLst/>
          </a:prstGeom>
          <a:ln w="15240">
            <a:solidFill>
              <a:srgbClr val="FFFFFF"/>
            </a:solidFill>
            <a:miter lim="400000"/>
          </a:ln>
        </p:spPr>
        <p:txBody>
          <a:bodyPr lIns="45719" rIns="45719"/>
          <a:lstStyle/>
          <a:p>
            <a:pPr algn="ctr">
              <a:defRPr sz="23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pPr>
          </a:p>
        </p:txBody>
      </p:sp>
      <p:sp>
        <p:nvSpPr>
          <p:cNvPr id="508" name="6"/>
          <p:cNvSpPr txBox="1"/>
          <p:nvPr/>
        </p:nvSpPr>
        <p:spPr>
          <a:xfrm>
            <a:off x="5061694" y="1785216"/>
            <a:ext cx="273610" cy="49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lvl1pPr>
          </a:lstStyle>
          <a:p>
            <a:pPr/>
            <a:r>
              <a:t>6</a:t>
            </a:r>
          </a:p>
        </p:txBody>
      </p:sp>
      <p:sp>
        <p:nvSpPr>
          <p:cNvPr id="509" name="Square"/>
          <p:cNvSpPr/>
          <p:nvPr/>
        </p:nvSpPr>
        <p:spPr>
          <a:xfrm>
            <a:off x="5556863" y="1812979"/>
            <a:ext cx="426336" cy="436895"/>
          </a:xfrm>
          <a:prstGeom prst="rect">
            <a:avLst/>
          </a:prstGeom>
          <a:ln w="15240">
            <a:solidFill>
              <a:srgbClr val="FFFFFF"/>
            </a:solidFill>
            <a:miter lim="400000"/>
          </a:ln>
        </p:spPr>
        <p:txBody>
          <a:bodyPr lIns="45719" rIns="45719"/>
          <a:lstStyle/>
          <a:p>
            <a:pPr algn="ctr">
              <a:defRPr sz="23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pPr>
          </a:p>
        </p:txBody>
      </p:sp>
      <p:sp>
        <p:nvSpPr>
          <p:cNvPr id="510" name="3"/>
          <p:cNvSpPr txBox="1"/>
          <p:nvPr/>
        </p:nvSpPr>
        <p:spPr>
          <a:xfrm>
            <a:off x="5635360" y="1782506"/>
            <a:ext cx="266904" cy="49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511" name="Square"/>
          <p:cNvSpPr/>
          <p:nvPr/>
        </p:nvSpPr>
        <p:spPr>
          <a:xfrm>
            <a:off x="6125725" y="1808988"/>
            <a:ext cx="426335" cy="436895"/>
          </a:xfrm>
          <a:prstGeom prst="rect">
            <a:avLst/>
          </a:prstGeom>
          <a:ln w="15240">
            <a:solidFill>
              <a:srgbClr val="FFFFFF"/>
            </a:solidFill>
            <a:miter lim="400000"/>
          </a:ln>
        </p:spPr>
        <p:txBody>
          <a:bodyPr lIns="45719" rIns="45719"/>
          <a:lstStyle/>
          <a:p>
            <a:pPr algn="ctr">
              <a:defRPr sz="23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pPr>
          </a:p>
        </p:txBody>
      </p:sp>
      <p:sp>
        <p:nvSpPr>
          <p:cNvPr id="512" name="2"/>
          <p:cNvSpPr txBox="1"/>
          <p:nvPr/>
        </p:nvSpPr>
        <p:spPr>
          <a:xfrm>
            <a:off x="6204221" y="1778515"/>
            <a:ext cx="269343" cy="49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513" name="Bubble sort"/>
          <p:cNvSpPr txBox="1"/>
          <p:nvPr/>
        </p:nvSpPr>
        <p:spPr>
          <a:xfrm>
            <a:off x="2634723" y="2614726"/>
            <a:ext cx="1512355" cy="485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3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lvl1pPr>
          </a:lstStyle>
          <a:p>
            <a:pPr/>
            <a:r>
              <a:t>Bubble sort</a:t>
            </a:r>
          </a:p>
        </p:txBody>
      </p:sp>
      <p:sp>
        <p:nvSpPr>
          <p:cNvPr id="514" name="Square"/>
          <p:cNvSpPr/>
          <p:nvPr/>
        </p:nvSpPr>
        <p:spPr>
          <a:xfrm>
            <a:off x="3838269" y="3439157"/>
            <a:ext cx="426336" cy="436895"/>
          </a:xfrm>
          <a:prstGeom prst="rect">
            <a:avLst/>
          </a:prstGeom>
          <a:ln w="15240">
            <a:solidFill>
              <a:srgbClr val="FFFFFF"/>
            </a:solidFill>
            <a:miter lim="400000"/>
          </a:ln>
        </p:spPr>
        <p:txBody>
          <a:bodyPr lIns="45719" rIns="45719"/>
          <a:lstStyle/>
          <a:p>
            <a:pPr algn="ctr">
              <a:defRPr sz="23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pPr>
          </a:p>
        </p:txBody>
      </p:sp>
      <p:sp>
        <p:nvSpPr>
          <p:cNvPr id="515" name="1"/>
          <p:cNvSpPr txBox="1"/>
          <p:nvPr/>
        </p:nvSpPr>
        <p:spPr>
          <a:xfrm>
            <a:off x="3929466" y="3408684"/>
            <a:ext cx="263551" cy="49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516" name="Square"/>
          <p:cNvSpPr/>
          <p:nvPr/>
        </p:nvSpPr>
        <p:spPr>
          <a:xfrm>
            <a:off x="4411935" y="3438443"/>
            <a:ext cx="426335" cy="436895"/>
          </a:xfrm>
          <a:prstGeom prst="rect">
            <a:avLst/>
          </a:prstGeom>
          <a:ln w="15240">
            <a:solidFill>
              <a:srgbClr val="FFFFFF"/>
            </a:solidFill>
            <a:miter lim="400000"/>
          </a:ln>
        </p:spPr>
        <p:txBody>
          <a:bodyPr lIns="45719" rIns="45719"/>
          <a:lstStyle/>
          <a:p>
            <a:pPr algn="ctr">
              <a:defRPr sz="23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pPr>
          </a:p>
        </p:txBody>
      </p:sp>
      <p:sp>
        <p:nvSpPr>
          <p:cNvPr id="517" name="3"/>
          <p:cNvSpPr txBox="1"/>
          <p:nvPr/>
        </p:nvSpPr>
        <p:spPr>
          <a:xfrm>
            <a:off x="4490431" y="3407970"/>
            <a:ext cx="266904" cy="49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518" name="Square"/>
          <p:cNvSpPr/>
          <p:nvPr/>
        </p:nvSpPr>
        <p:spPr>
          <a:xfrm>
            <a:off x="4985600" y="3439157"/>
            <a:ext cx="426335" cy="436895"/>
          </a:xfrm>
          <a:prstGeom prst="rect">
            <a:avLst/>
          </a:prstGeom>
          <a:solidFill>
            <a:schemeClr val="accent6">
              <a:satOff val="-3457"/>
              <a:lumOff val="26078"/>
            </a:schemeClr>
          </a:solidFill>
          <a:ln w="15240">
            <a:solidFill>
              <a:srgbClr val="FFFFFF"/>
            </a:solidFill>
            <a:miter lim="400000"/>
          </a:ln>
        </p:spPr>
        <p:txBody>
          <a:bodyPr lIns="45719" rIns="45719"/>
          <a:lstStyle/>
          <a:p>
            <a:pPr algn="ctr">
              <a:defRPr sz="23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pPr>
          </a:p>
        </p:txBody>
      </p:sp>
      <p:sp>
        <p:nvSpPr>
          <p:cNvPr id="519" name="4"/>
          <p:cNvSpPr txBox="1"/>
          <p:nvPr/>
        </p:nvSpPr>
        <p:spPr>
          <a:xfrm>
            <a:off x="5064096" y="3408684"/>
            <a:ext cx="276353" cy="49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lvl1pPr>
          </a:lstStyle>
          <a:p>
            <a:pPr/>
            <a:r>
              <a:t>4</a:t>
            </a:r>
          </a:p>
        </p:txBody>
      </p:sp>
      <p:sp>
        <p:nvSpPr>
          <p:cNvPr id="520" name="Square"/>
          <p:cNvSpPr/>
          <p:nvPr/>
        </p:nvSpPr>
        <p:spPr>
          <a:xfrm>
            <a:off x="5559265" y="3436447"/>
            <a:ext cx="426336" cy="436896"/>
          </a:xfrm>
          <a:prstGeom prst="rect">
            <a:avLst/>
          </a:prstGeom>
          <a:solidFill>
            <a:schemeClr val="accent6">
              <a:satOff val="-3457"/>
              <a:lumOff val="26078"/>
            </a:schemeClr>
          </a:solidFill>
          <a:ln w="15240">
            <a:solidFill>
              <a:srgbClr val="FFFFFF"/>
            </a:solidFill>
            <a:miter lim="400000"/>
          </a:ln>
        </p:spPr>
        <p:txBody>
          <a:bodyPr lIns="45719" rIns="45719"/>
          <a:lstStyle/>
          <a:p>
            <a:pPr algn="ctr">
              <a:defRPr sz="23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pPr>
          </a:p>
        </p:txBody>
      </p:sp>
      <p:sp>
        <p:nvSpPr>
          <p:cNvPr id="521" name="2"/>
          <p:cNvSpPr txBox="1"/>
          <p:nvPr/>
        </p:nvSpPr>
        <p:spPr>
          <a:xfrm>
            <a:off x="5637762" y="3405975"/>
            <a:ext cx="269342" cy="49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522" name="Square"/>
          <p:cNvSpPr/>
          <p:nvPr/>
        </p:nvSpPr>
        <p:spPr>
          <a:xfrm>
            <a:off x="6128127" y="3432456"/>
            <a:ext cx="426335" cy="436895"/>
          </a:xfrm>
          <a:prstGeom prst="rect">
            <a:avLst/>
          </a:prstGeom>
          <a:ln w="15240">
            <a:solidFill>
              <a:srgbClr val="FFFFFF"/>
            </a:solidFill>
            <a:miter lim="400000"/>
          </a:ln>
        </p:spPr>
        <p:txBody>
          <a:bodyPr lIns="45719" rIns="45719"/>
          <a:lstStyle/>
          <a:p>
            <a:pPr algn="ctr">
              <a:defRPr sz="23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pPr>
          </a:p>
        </p:txBody>
      </p:sp>
      <p:sp>
        <p:nvSpPr>
          <p:cNvPr id="523" name="6"/>
          <p:cNvSpPr txBox="1"/>
          <p:nvPr/>
        </p:nvSpPr>
        <p:spPr>
          <a:xfrm>
            <a:off x="6206623" y="3401983"/>
            <a:ext cx="273610" cy="49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lvl1pPr>
          </a:lstStyle>
          <a:p>
            <a:pPr/>
            <a:r>
              <a:t>6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Text Placeholder 1"/>
          <p:cNvSpPr txBox="1"/>
          <p:nvPr>
            <p:ph type="body" sz="quarter" idx="1"/>
          </p:nvPr>
        </p:nvSpPr>
        <p:spPr>
          <a:xfrm>
            <a:off x="2087563" y="6490010"/>
            <a:ext cx="2606676" cy="367991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26" name="Text Placeholder 3"/>
          <p:cNvSpPr/>
          <p:nvPr>
            <p:ph type="body" idx="2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Sorting</a:t>
            </a:r>
          </a:p>
        </p:txBody>
      </p:sp>
      <p:sp>
        <p:nvSpPr>
          <p:cNvPr id="527" name="Sort this numbers in ascending order"/>
          <p:cNvSpPr txBox="1"/>
          <p:nvPr/>
        </p:nvSpPr>
        <p:spPr>
          <a:xfrm>
            <a:off x="2618142" y="993895"/>
            <a:ext cx="4646881" cy="485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3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lvl1pPr>
          </a:lstStyle>
          <a:p>
            <a:pPr/>
            <a:r>
              <a:t>Sort this numbers in ascending order</a:t>
            </a:r>
          </a:p>
        </p:txBody>
      </p:sp>
      <p:sp>
        <p:nvSpPr>
          <p:cNvPr id="528" name="Square"/>
          <p:cNvSpPr/>
          <p:nvPr/>
        </p:nvSpPr>
        <p:spPr>
          <a:xfrm>
            <a:off x="3835868" y="1815689"/>
            <a:ext cx="426335" cy="436895"/>
          </a:xfrm>
          <a:prstGeom prst="rect">
            <a:avLst/>
          </a:prstGeom>
          <a:ln w="15240">
            <a:solidFill>
              <a:srgbClr val="FFFFFF"/>
            </a:solidFill>
            <a:miter lim="400000"/>
          </a:ln>
        </p:spPr>
        <p:txBody>
          <a:bodyPr lIns="45719" rIns="45719"/>
          <a:lstStyle/>
          <a:p>
            <a:pPr algn="ctr">
              <a:defRPr sz="23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pPr>
          </a:p>
        </p:txBody>
      </p:sp>
      <p:sp>
        <p:nvSpPr>
          <p:cNvPr id="529" name="1"/>
          <p:cNvSpPr txBox="1"/>
          <p:nvPr/>
        </p:nvSpPr>
        <p:spPr>
          <a:xfrm>
            <a:off x="3927064" y="1785216"/>
            <a:ext cx="263551" cy="49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530" name="Square"/>
          <p:cNvSpPr/>
          <p:nvPr/>
        </p:nvSpPr>
        <p:spPr>
          <a:xfrm>
            <a:off x="4409533" y="1814975"/>
            <a:ext cx="426335" cy="436895"/>
          </a:xfrm>
          <a:prstGeom prst="rect">
            <a:avLst/>
          </a:prstGeom>
          <a:ln w="15240">
            <a:solidFill>
              <a:srgbClr val="FFFFFF"/>
            </a:solidFill>
            <a:miter lim="400000"/>
          </a:ln>
        </p:spPr>
        <p:txBody>
          <a:bodyPr lIns="45719" rIns="45719"/>
          <a:lstStyle/>
          <a:p>
            <a:pPr algn="ctr">
              <a:defRPr sz="23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pPr>
          </a:p>
        </p:txBody>
      </p:sp>
      <p:sp>
        <p:nvSpPr>
          <p:cNvPr id="531" name="4"/>
          <p:cNvSpPr txBox="1"/>
          <p:nvPr/>
        </p:nvSpPr>
        <p:spPr>
          <a:xfrm>
            <a:off x="4488029" y="1784502"/>
            <a:ext cx="276353" cy="49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lvl1pPr>
          </a:lstStyle>
          <a:p>
            <a:pPr/>
            <a:r>
              <a:t>4</a:t>
            </a:r>
          </a:p>
        </p:txBody>
      </p:sp>
      <p:sp>
        <p:nvSpPr>
          <p:cNvPr id="532" name="Square"/>
          <p:cNvSpPr/>
          <p:nvPr/>
        </p:nvSpPr>
        <p:spPr>
          <a:xfrm>
            <a:off x="4983198" y="1815689"/>
            <a:ext cx="426335" cy="436895"/>
          </a:xfrm>
          <a:prstGeom prst="rect">
            <a:avLst/>
          </a:prstGeom>
          <a:ln w="15240">
            <a:solidFill>
              <a:srgbClr val="FFFFFF"/>
            </a:solidFill>
            <a:miter lim="400000"/>
          </a:ln>
        </p:spPr>
        <p:txBody>
          <a:bodyPr lIns="45719" rIns="45719"/>
          <a:lstStyle/>
          <a:p>
            <a:pPr algn="ctr">
              <a:defRPr sz="23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pPr>
          </a:p>
        </p:txBody>
      </p:sp>
      <p:sp>
        <p:nvSpPr>
          <p:cNvPr id="533" name="6"/>
          <p:cNvSpPr txBox="1"/>
          <p:nvPr/>
        </p:nvSpPr>
        <p:spPr>
          <a:xfrm>
            <a:off x="5061694" y="1785216"/>
            <a:ext cx="273610" cy="49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lvl1pPr>
          </a:lstStyle>
          <a:p>
            <a:pPr/>
            <a:r>
              <a:t>6</a:t>
            </a:r>
          </a:p>
        </p:txBody>
      </p:sp>
      <p:sp>
        <p:nvSpPr>
          <p:cNvPr id="534" name="Square"/>
          <p:cNvSpPr/>
          <p:nvPr/>
        </p:nvSpPr>
        <p:spPr>
          <a:xfrm>
            <a:off x="5556863" y="1812979"/>
            <a:ext cx="426336" cy="436895"/>
          </a:xfrm>
          <a:prstGeom prst="rect">
            <a:avLst/>
          </a:prstGeom>
          <a:ln w="15240">
            <a:solidFill>
              <a:srgbClr val="FFFFFF"/>
            </a:solidFill>
            <a:miter lim="400000"/>
          </a:ln>
        </p:spPr>
        <p:txBody>
          <a:bodyPr lIns="45719" rIns="45719"/>
          <a:lstStyle/>
          <a:p>
            <a:pPr algn="ctr">
              <a:defRPr sz="23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pPr>
          </a:p>
        </p:txBody>
      </p:sp>
      <p:sp>
        <p:nvSpPr>
          <p:cNvPr id="535" name="3"/>
          <p:cNvSpPr txBox="1"/>
          <p:nvPr/>
        </p:nvSpPr>
        <p:spPr>
          <a:xfrm>
            <a:off x="5635360" y="1782506"/>
            <a:ext cx="266904" cy="49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536" name="Square"/>
          <p:cNvSpPr/>
          <p:nvPr/>
        </p:nvSpPr>
        <p:spPr>
          <a:xfrm>
            <a:off x="6125725" y="1808988"/>
            <a:ext cx="426335" cy="436895"/>
          </a:xfrm>
          <a:prstGeom prst="rect">
            <a:avLst/>
          </a:prstGeom>
          <a:ln w="15240">
            <a:solidFill>
              <a:srgbClr val="FFFFFF"/>
            </a:solidFill>
            <a:miter lim="400000"/>
          </a:ln>
        </p:spPr>
        <p:txBody>
          <a:bodyPr lIns="45719" rIns="45719"/>
          <a:lstStyle/>
          <a:p>
            <a:pPr algn="ctr">
              <a:defRPr sz="23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pPr>
          </a:p>
        </p:txBody>
      </p:sp>
      <p:sp>
        <p:nvSpPr>
          <p:cNvPr id="537" name="2"/>
          <p:cNvSpPr txBox="1"/>
          <p:nvPr/>
        </p:nvSpPr>
        <p:spPr>
          <a:xfrm>
            <a:off x="6204221" y="1778515"/>
            <a:ext cx="269343" cy="49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538" name="Bubble sort"/>
          <p:cNvSpPr txBox="1"/>
          <p:nvPr/>
        </p:nvSpPr>
        <p:spPr>
          <a:xfrm>
            <a:off x="2634723" y="2614726"/>
            <a:ext cx="1512355" cy="485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3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lvl1pPr>
          </a:lstStyle>
          <a:p>
            <a:pPr/>
            <a:r>
              <a:t>Bubble sort</a:t>
            </a:r>
          </a:p>
        </p:txBody>
      </p:sp>
      <p:sp>
        <p:nvSpPr>
          <p:cNvPr id="539" name="Square"/>
          <p:cNvSpPr/>
          <p:nvPr/>
        </p:nvSpPr>
        <p:spPr>
          <a:xfrm>
            <a:off x="3838269" y="3439157"/>
            <a:ext cx="426336" cy="436895"/>
          </a:xfrm>
          <a:prstGeom prst="rect">
            <a:avLst/>
          </a:prstGeom>
          <a:ln w="15240">
            <a:solidFill>
              <a:srgbClr val="FFFFFF"/>
            </a:solidFill>
            <a:miter lim="400000"/>
          </a:ln>
        </p:spPr>
        <p:txBody>
          <a:bodyPr lIns="45719" rIns="45719"/>
          <a:lstStyle/>
          <a:p>
            <a:pPr algn="ctr">
              <a:defRPr sz="23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pPr>
          </a:p>
        </p:txBody>
      </p:sp>
      <p:sp>
        <p:nvSpPr>
          <p:cNvPr id="540" name="1"/>
          <p:cNvSpPr txBox="1"/>
          <p:nvPr/>
        </p:nvSpPr>
        <p:spPr>
          <a:xfrm>
            <a:off x="3929466" y="3408684"/>
            <a:ext cx="263551" cy="49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541" name="Square"/>
          <p:cNvSpPr/>
          <p:nvPr/>
        </p:nvSpPr>
        <p:spPr>
          <a:xfrm>
            <a:off x="4411935" y="3438443"/>
            <a:ext cx="426335" cy="436895"/>
          </a:xfrm>
          <a:prstGeom prst="rect">
            <a:avLst/>
          </a:prstGeom>
          <a:ln w="15240">
            <a:solidFill>
              <a:srgbClr val="FFFFFF"/>
            </a:solidFill>
            <a:miter lim="400000"/>
          </a:ln>
        </p:spPr>
        <p:txBody>
          <a:bodyPr lIns="45719" rIns="45719"/>
          <a:lstStyle/>
          <a:p>
            <a:pPr algn="ctr">
              <a:defRPr sz="23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pPr>
          </a:p>
        </p:txBody>
      </p:sp>
      <p:sp>
        <p:nvSpPr>
          <p:cNvPr id="542" name="3"/>
          <p:cNvSpPr txBox="1"/>
          <p:nvPr/>
        </p:nvSpPr>
        <p:spPr>
          <a:xfrm>
            <a:off x="4490431" y="3407970"/>
            <a:ext cx="266904" cy="49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543" name="Square"/>
          <p:cNvSpPr/>
          <p:nvPr/>
        </p:nvSpPr>
        <p:spPr>
          <a:xfrm>
            <a:off x="4985600" y="3439157"/>
            <a:ext cx="426335" cy="436895"/>
          </a:xfrm>
          <a:prstGeom prst="rect">
            <a:avLst/>
          </a:prstGeom>
          <a:solidFill>
            <a:schemeClr val="accent6">
              <a:satOff val="-3457"/>
              <a:lumOff val="26078"/>
            </a:schemeClr>
          </a:solidFill>
          <a:ln w="15240">
            <a:solidFill>
              <a:srgbClr val="D63931"/>
            </a:solidFill>
            <a:miter lim="400000"/>
          </a:ln>
        </p:spPr>
        <p:txBody>
          <a:bodyPr lIns="45719" rIns="45719"/>
          <a:lstStyle/>
          <a:p>
            <a:pPr algn="ctr">
              <a:defRPr sz="23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pPr>
          </a:p>
        </p:txBody>
      </p:sp>
      <p:sp>
        <p:nvSpPr>
          <p:cNvPr id="544" name="4"/>
          <p:cNvSpPr txBox="1"/>
          <p:nvPr/>
        </p:nvSpPr>
        <p:spPr>
          <a:xfrm>
            <a:off x="5064096" y="3408684"/>
            <a:ext cx="276353" cy="49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lvl1pPr>
          </a:lstStyle>
          <a:p>
            <a:pPr/>
            <a:r>
              <a:t>4</a:t>
            </a:r>
          </a:p>
        </p:txBody>
      </p:sp>
      <p:sp>
        <p:nvSpPr>
          <p:cNvPr id="545" name="Square"/>
          <p:cNvSpPr/>
          <p:nvPr/>
        </p:nvSpPr>
        <p:spPr>
          <a:xfrm>
            <a:off x="5559265" y="3436447"/>
            <a:ext cx="426336" cy="436896"/>
          </a:xfrm>
          <a:prstGeom prst="rect">
            <a:avLst/>
          </a:prstGeom>
          <a:solidFill>
            <a:schemeClr val="accent6">
              <a:satOff val="-3457"/>
              <a:lumOff val="26078"/>
            </a:schemeClr>
          </a:solidFill>
          <a:ln w="15240">
            <a:solidFill>
              <a:srgbClr val="D63931"/>
            </a:solidFill>
            <a:miter lim="400000"/>
          </a:ln>
        </p:spPr>
        <p:txBody>
          <a:bodyPr lIns="45719" rIns="45719"/>
          <a:lstStyle/>
          <a:p>
            <a:pPr algn="ctr">
              <a:defRPr sz="23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pPr>
          </a:p>
        </p:txBody>
      </p:sp>
      <p:sp>
        <p:nvSpPr>
          <p:cNvPr id="546" name="2"/>
          <p:cNvSpPr txBox="1"/>
          <p:nvPr/>
        </p:nvSpPr>
        <p:spPr>
          <a:xfrm>
            <a:off x="5637762" y="3405975"/>
            <a:ext cx="269342" cy="49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547" name="Square"/>
          <p:cNvSpPr/>
          <p:nvPr/>
        </p:nvSpPr>
        <p:spPr>
          <a:xfrm>
            <a:off x="6128127" y="3432456"/>
            <a:ext cx="426335" cy="436895"/>
          </a:xfrm>
          <a:prstGeom prst="rect">
            <a:avLst/>
          </a:prstGeom>
          <a:ln w="15240">
            <a:solidFill>
              <a:srgbClr val="FFFFFF"/>
            </a:solidFill>
            <a:miter lim="400000"/>
          </a:ln>
        </p:spPr>
        <p:txBody>
          <a:bodyPr lIns="45719" rIns="45719"/>
          <a:lstStyle/>
          <a:p>
            <a:pPr algn="ctr">
              <a:defRPr sz="23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pPr>
          </a:p>
        </p:txBody>
      </p:sp>
      <p:sp>
        <p:nvSpPr>
          <p:cNvPr id="548" name="6"/>
          <p:cNvSpPr txBox="1"/>
          <p:nvPr/>
        </p:nvSpPr>
        <p:spPr>
          <a:xfrm>
            <a:off x="6206623" y="3401983"/>
            <a:ext cx="273610" cy="49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lvl1pPr>
          </a:lstStyle>
          <a:p>
            <a:pPr/>
            <a:r>
              <a:t>6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Text Placeholder 1"/>
          <p:cNvSpPr txBox="1"/>
          <p:nvPr>
            <p:ph type="body" sz="quarter" idx="1"/>
          </p:nvPr>
        </p:nvSpPr>
        <p:spPr>
          <a:xfrm>
            <a:off x="2087563" y="6490010"/>
            <a:ext cx="2606676" cy="367991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51" name="Text Placeholder 3"/>
          <p:cNvSpPr/>
          <p:nvPr>
            <p:ph type="body" idx="2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Sorting</a:t>
            </a:r>
          </a:p>
        </p:txBody>
      </p:sp>
      <p:sp>
        <p:nvSpPr>
          <p:cNvPr id="552" name="Sort this numbers in ascending order"/>
          <p:cNvSpPr txBox="1"/>
          <p:nvPr/>
        </p:nvSpPr>
        <p:spPr>
          <a:xfrm>
            <a:off x="2618142" y="993895"/>
            <a:ext cx="4646881" cy="485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3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lvl1pPr>
          </a:lstStyle>
          <a:p>
            <a:pPr/>
            <a:r>
              <a:t>Sort this numbers in ascending order</a:t>
            </a:r>
          </a:p>
        </p:txBody>
      </p:sp>
      <p:sp>
        <p:nvSpPr>
          <p:cNvPr id="553" name="Square"/>
          <p:cNvSpPr/>
          <p:nvPr/>
        </p:nvSpPr>
        <p:spPr>
          <a:xfrm>
            <a:off x="3835868" y="1815689"/>
            <a:ext cx="426335" cy="436895"/>
          </a:xfrm>
          <a:prstGeom prst="rect">
            <a:avLst/>
          </a:prstGeom>
          <a:ln w="15240">
            <a:solidFill>
              <a:srgbClr val="FFFFFF"/>
            </a:solidFill>
            <a:miter lim="400000"/>
          </a:ln>
        </p:spPr>
        <p:txBody>
          <a:bodyPr lIns="45719" rIns="45719"/>
          <a:lstStyle/>
          <a:p>
            <a:pPr algn="ctr">
              <a:defRPr sz="23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pPr>
          </a:p>
        </p:txBody>
      </p:sp>
      <p:sp>
        <p:nvSpPr>
          <p:cNvPr id="554" name="1"/>
          <p:cNvSpPr txBox="1"/>
          <p:nvPr/>
        </p:nvSpPr>
        <p:spPr>
          <a:xfrm>
            <a:off x="3927064" y="1785216"/>
            <a:ext cx="263551" cy="49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555" name="Square"/>
          <p:cNvSpPr/>
          <p:nvPr/>
        </p:nvSpPr>
        <p:spPr>
          <a:xfrm>
            <a:off x="4409533" y="1814975"/>
            <a:ext cx="426335" cy="436895"/>
          </a:xfrm>
          <a:prstGeom prst="rect">
            <a:avLst/>
          </a:prstGeom>
          <a:ln w="15240">
            <a:solidFill>
              <a:srgbClr val="FFFFFF"/>
            </a:solidFill>
            <a:miter lim="400000"/>
          </a:ln>
        </p:spPr>
        <p:txBody>
          <a:bodyPr lIns="45719" rIns="45719"/>
          <a:lstStyle/>
          <a:p>
            <a:pPr algn="ctr">
              <a:defRPr sz="23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pPr>
          </a:p>
        </p:txBody>
      </p:sp>
      <p:sp>
        <p:nvSpPr>
          <p:cNvPr id="556" name="4"/>
          <p:cNvSpPr txBox="1"/>
          <p:nvPr/>
        </p:nvSpPr>
        <p:spPr>
          <a:xfrm>
            <a:off x="4488029" y="1784502"/>
            <a:ext cx="276353" cy="49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lvl1pPr>
          </a:lstStyle>
          <a:p>
            <a:pPr/>
            <a:r>
              <a:t>4</a:t>
            </a:r>
          </a:p>
        </p:txBody>
      </p:sp>
      <p:sp>
        <p:nvSpPr>
          <p:cNvPr id="557" name="Square"/>
          <p:cNvSpPr/>
          <p:nvPr/>
        </p:nvSpPr>
        <p:spPr>
          <a:xfrm>
            <a:off x="4983198" y="1815689"/>
            <a:ext cx="426335" cy="436895"/>
          </a:xfrm>
          <a:prstGeom prst="rect">
            <a:avLst/>
          </a:prstGeom>
          <a:ln w="15240">
            <a:solidFill>
              <a:srgbClr val="FFFFFF"/>
            </a:solidFill>
            <a:miter lim="400000"/>
          </a:ln>
        </p:spPr>
        <p:txBody>
          <a:bodyPr lIns="45719" rIns="45719"/>
          <a:lstStyle/>
          <a:p>
            <a:pPr algn="ctr">
              <a:defRPr sz="23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pPr>
          </a:p>
        </p:txBody>
      </p:sp>
      <p:sp>
        <p:nvSpPr>
          <p:cNvPr id="558" name="6"/>
          <p:cNvSpPr txBox="1"/>
          <p:nvPr/>
        </p:nvSpPr>
        <p:spPr>
          <a:xfrm>
            <a:off x="5061694" y="1785216"/>
            <a:ext cx="273610" cy="49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lvl1pPr>
          </a:lstStyle>
          <a:p>
            <a:pPr/>
            <a:r>
              <a:t>6</a:t>
            </a:r>
          </a:p>
        </p:txBody>
      </p:sp>
      <p:sp>
        <p:nvSpPr>
          <p:cNvPr id="559" name="Square"/>
          <p:cNvSpPr/>
          <p:nvPr/>
        </p:nvSpPr>
        <p:spPr>
          <a:xfrm>
            <a:off x="5556863" y="1812979"/>
            <a:ext cx="426336" cy="436895"/>
          </a:xfrm>
          <a:prstGeom prst="rect">
            <a:avLst/>
          </a:prstGeom>
          <a:ln w="15240">
            <a:solidFill>
              <a:srgbClr val="FFFFFF"/>
            </a:solidFill>
            <a:miter lim="400000"/>
          </a:ln>
        </p:spPr>
        <p:txBody>
          <a:bodyPr lIns="45719" rIns="45719"/>
          <a:lstStyle/>
          <a:p>
            <a:pPr algn="ctr">
              <a:defRPr sz="23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pPr>
          </a:p>
        </p:txBody>
      </p:sp>
      <p:sp>
        <p:nvSpPr>
          <p:cNvPr id="560" name="3"/>
          <p:cNvSpPr txBox="1"/>
          <p:nvPr/>
        </p:nvSpPr>
        <p:spPr>
          <a:xfrm>
            <a:off x="5635360" y="1782506"/>
            <a:ext cx="266904" cy="49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561" name="Square"/>
          <p:cNvSpPr/>
          <p:nvPr/>
        </p:nvSpPr>
        <p:spPr>
          <a:xfrm>
            <a:off x="6125725" y="1808988"/>
            <a:ext cx="426335" cy="436895"/>
          </a:xfrm>
          <a:prstGeom prst="rect">
            <a:avLst/>
          </a:prstGeom>
          <a:ln w="15240">
            <a:solidFill>
              <a:srgbClr val="FFFFFF"/>
            </a:solidFill>
            <a:miter lim="400000"/>
          </a:ln>
        </p:spPr>
        <p:txBody>
          <a:bodyPr lIns="45719" rIns="45719"/>
          <a:lstStyle/>
          <a:p>
            <a:pPr algn="ctr">
              <a:defRPr sz="23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pPr>
          </a:p>
        </p:txBody>
      </p:sp>
      <p:sp>
        <p:nvSpPr>
          <p:cNvPr id="562" name="2"/>
          <p:cNvSpPr txBox="1"/>
          <p:nvPr/>
        </p:nvSpPr>
        <p:spPr>
          <a:xfrm>
            <a:off x="6204221" y="1778515"/>
            <a:ext cx="269343" cy="49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563" name="Bubble sort"/>
          <p:cNvSpPr txBox="1"/>
          <p:nvPr/>
        </p:nvSpPr>
        <p:spPr>
          <a:xfrm>
            <a:off x="2634723" y="2614726"/>
            <a:ext cx="1512355" cy="485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3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lvl1pPr>
          </a:lstStyle>
          <a:p>
            <a:pPr/>
            <a:r>
              <a:t>Bubble sort</a:t>
            </a:r>
          </a:p>
        </p:txBody>
      </p:sp>
      <p:sp>
        <p:nvSpPr>
          <p:cNvPr id="564" name="Square"/>
          <p:cNvSpPr/>
          <p:nvPr/>
        </p:nvSpPr>
        <p:spPr>
          <a:xfrm>
            <a:off x="3838269" y="3439157"/>
            <a:ext cx="426336" cy="436895"/>
          </a:xfrm>
          <a:prstGeom prst="rect">
            <a:avLst/>
          </a:prstGeom>
          <a:ln w="15240">
            <a:solidFill>
              <a:srgbClr val="FFFFFF"/>
            </a:solidFill>
            <a:miter lim="400000"/>
          </a:ln>
        </p:spPr>
        <p:txBody>
          <a:bodyPr lIns="45719" rIns="45719"/>
          <a:lstStyle/>
          <a:p>
            <a:pPr algn="ctr">
              <a:defRPr sz="23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pPr>
          </a:p>
        </p:txBody>
      </p:sp>
      <p:sp>
        <p:nvSpPr>
          <p:cNvPr id="565" name="1"/>
          <p:cNvSpPr txBox="1"/>
          <p:nvPr/>
        </p:nvSpPr>
        <p:spPr>
          <a:xfrm>
            <a:off x="3929466" y="3408684"/>
            <a:ext cx="263551" cy="49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566" name="Square"/>
          <p:cNvSpPr/>
          <p:nvPr/>
        </p:nvSpPr>
        <p:spPr>
          <a:xfrm>
            <a:off x="4411935" y="3438443"/>
            <a:ext cx="426335" cy="436895"/>
          </a:xfrm>
          <a:prstGeom prst="rect">
            <a:avLst/>
          </a:prstGeom>
          <a:ln w="15240">
            <a:solidFill>
              <a:srgbClr val="FFFFFF"/>
            </a:solidFill>
            <a:miter lim="400000"/>
          </a:ln>
        </p:spPr>
        <p:txBody>
          <a:bodyPr lIns="45719" rIns="45719"/>
          <a:lstStyle/>
          <a:p>
            <a:pPr algn="ctr">
              <a:defRPr sz="23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pPr>
          </a:p>
        </p:txBody>
      </p:sp>
      <p:sp>
        <p:nvSpPr>
          <p:cNvPr id="567" name="3"/>
          <p:cNvSpPr txBox="1"/>
          <p:nvPr/>
        </p:nvSpPr>
        <p:spPr>
          <a:xfrm>
            <a:off x="4490431" y="3407970"/>
            <a:ext cx="266904" cy="49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568" name="Square"/>
          <p:cNvSpPr/>
          <p:nvPr/>
        </p:nvSpPr>
        <p:spPr>
          <a:xfrm>
            <a:off x="4985600" y="3439157"/>
            <a:ext cx="426335" cy="436895"/>
          </a:xfrm>
          <a:prstGeom prst="rect">
            <a:avLst/>
          </a:prstGeom>
          <a:solidFill>
            <a:schemeClr val="accent6">
              <a:satOff val="-3457"/>
              <a:lumOff val="26078"/>
            </a:schemeClr>
          </a:solidFill>
          <a:ln w="15240">
            <a:solidFill>
              <a:srgbClr val="D63931"/>
            </a:solidFill>
            <a:miter lim="400000"/>
          </a:ln>
        </p:spPr>
        <p:txBody>
          <a:bodyPr lIns="45719" rIns="45719"/>
          <a:lstStyle/>
          <a:p>
            <a:pPr algn="ctr">
              <a:defRPr sz="23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pPr>
          </a:p>
        </p:txBody>
      </p:sp>
      <p:sp>
        <p:nvSpPr>
          <p:cNvPr id="569" name="4"/>
          <p:cNvSpPr txBox="1"/>
          <p:nvPr/>
        </p:nvSpPr>
        <p:spPr>
          <a:xfrm>
            <a:off x="5064096" y="3408684"/>
            <a:ext cx="276353" cy="49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lvl1pPr>
          </a:lstStyle>
          <a:p>
            <a:pPr/>
            <a:r>
              <a:t>4</a:t>
            </a:r>
          </a:p>
        </p:txBody>
      </p:sp>
      <p:sp>
        <p:nvSpPr>
          <p:cNvPr id="570" name="Square"/>
          <p:cNvSpPr/>
          <p:nvPr/>
        </p:nvSpPr>
        <p:spPr>
          <a:xfrm>
            <a:off x="5559265" y="3436447"/>
            <a:ext cx="426336" cy="436896"/>
          </a:xfrm>
          <a:prstGeom prst="rect">
            <a:avLst/>
          </a:prstGeom>
          <a:solidFill>
            <a:schemeClr val="accent6">
              <a:satOff val="-3457"/>
              <a:lumOff val="26078"/>
            </a:schemeClr>
          </a:solidFill>
          <a:ln w="15240">
            <a:solidFill>
              <a:srgbClr val="D63931"/>
            </a:solidFill>
            <a:miter lim="400000"/>
          </a:ln>
        </p:spPr>
        <p:txBody>
          <a:bodyPr lIns="45719" rIns="45719"/>
          <a:lstStyle/>
          <a:p>
            <a:pPr algn="ctr">
              <a:defRPr sz="23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pPr>
          </a:p>
        </p:txBody>
      </p:sp>
      <p:sp>
        <p:nvSpPr>
          <p:cNvPr id="571" name="2"/>
          <p:cNvSpPr txBox="1"/>
          <p:nvPr/>
        </p:nvSpPr>
        <p:spPr>
          <a:xfrm>
            <a:off x="5637762" y="3405975"/>
            <a:ext cx="269342" cy="49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572" name="Square"/>
          <p:cNvSpPr/>
          <p:nvPr/>
        </p:nvSpPr>
        <p:spPr>
          <a:xfrm>
            <a:off x="6128127" y="3432456"/>
            <a:ext cx="426335" cy="436895"/>
          </a:xfrm>
          <a:prstGeom prst="rect">
            <a:avLst/>
          </a:prstGeom>
          <a:ln w="15240">
            <a:solidFill>
              <a:srgbClr val="FFFFFF"/>
            </a:solidFill>
            <a:miter lim="400000"/>
          </a:ln>
        </p:spPr>
        <p:txBody>
          <a:bodyPr lIns="45719" rIns="45719"/>
          <a:lstStyle/>
          <a:p>
            <a:pPr algn="ctr">
              <a:defRPr sz="23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pPr>
          </a:p>
        </p:txBody>
      </p:sp>
      <p:sp>
        <p:nvSpPr>
          <p:cNvPr id="573" name="6"/>
          <p:cNvSpPr txBox="1"/>
          <p:nvPr/>
        </p:nvSpPr>
        <p:spPr>
          <a:xfrm>
            <a:off x="6206623" y="3401983"/>
            <a:ext cx="273610" cy="49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lvl1pPr>
          </a:lstStyle>
          <a:p>
            <a:pPr/>
            <a:r>
              <a:t>6</a:t>
            </a:r>
          </a:p>
        </p:txBody>
      </p:sp>
      <p:sp>
        <p:nvSpPr>
          <p:cNvPr id="575" name="Connection Line"/>
          <p:cNvSpPr/>
          <p:nvPr/>
        </p:nvSpPr>
        <p:spPr>
          <a:xfrm>
            <a:off x="5219767" y="3967727"/>
            <a:ext cx="528828" cy="1740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0" fill="norm" stroke="1" extrusionOk="0">
                <a:moveTo>
                  <a:pt x="0" y="0"/>
                </a:moveTo>
                <a:cubicBezTo>
                  <a:pt x="7939" y="21600"/>
                  <a:pt x="15139" y="21600"/>
                  <a:pt x="21600" y="1"/>
                </a:cubicBezTo>
              </a:path>
            </a:pathLst>
          </a:custGeom>
          <a:ln w="25400">
            <a:solidFill>
              <a:srgbClr val="D63931"/>
            </a:solidFill>
            <a:miter/>
            <a:headEnd type="triangle"/>
            <a:tailEnd type="triangle"/>
          </a:ln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Text Placeholder 1"/>
          <p:cNvSpPr txBox="1"/>
          <p:nvPr>
            <p:ph type="body" sz="quarter" idx="1"/>
          </p:nvPr>
        </p:nvSpPr>
        <p:spPr>
          <a:xfrm>
            <a:off x="2087563" y="6490010"/>
            <a:ext cx="2606676" cy="367991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78" name="Text Placeholder 3"/>
          <p:cNvSpPr/>
          <p:nvPr>
            <p:ph type="body" idx="2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Sorting</a:t>
            </a:r>
          </a:p>
        </p:txBody>
      </p:sp>
      <p:sp>
        <p:nvSpPr>
          <p:cNvPr id="579" name="Sort this numbers in ascending order"/>
          <p:cNvSpPr txBox="1"/>
          <p:nvPr/>
        </p:nvSpPr>
        <p:spPr>
          <a:xfrm>
            <a:off x="2618142" y="993895"/>
            <a:ext cx="4646881" cy="485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3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lvl1pPr>
          </a:lstStyle>
          <a:p>
            <a:pPr/>
            <a:r>
              <a:t>Sort this numbers in ascending order</a:t>
            </a:r>
          </a:p>
        </p:txBody>
      </p:sp>
      <p:sp>
        <p:nvSpPr>
          <p:cNvPr id="580" name="Square"/>
          <p:cNvSpPr/>
          <p:nvPr/>
        </p:nvSpPr>
        <p:spPr>
          <a:xfrm>
            <a:off x="3835868" y="1815689"/>
            <a:ext cx="426335" cy="436895"/>
          </a:xfrm>
          <a:prstGeom prst="rect">
            <a:avLst/>
          </a:prstGeom>
          <a:ln w="15240">
            <a:solidFill>
              <a:srgbClr val="FFFFFF"/>
            </a:solidFill>
            <a:miter lim="400000"/>
          </a:ln>
        </p:spPr>
        <p:txBody>
          <a:bodyPr lIns="45719" rIns="45719"/>
          <a:lstStyle/>
          <a:p>
            <a:pPr algn="ctr">
              <a:defRPr sz="23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pPr>
          </a:p>
        </p:txBody>
      </p:sp>
      <p:sp>
        <p:nvSpPr>
          <p:cNvPr id="581" name="1"/>
          <p:cNvSpPr txBox="1"/>
          <p:nvPr/>
        </p:nvSpPr>
        <p:spPr>
          <a:xfrm>
            <a:off x="3927064" y="1785216"/>
            <a:ext cx="263551" cy="49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582" name="Square"/>
          <p:cNvSpPr/>
          <p:nvPr/>
        </p:nvSpPr>
        <p:spPr>
          <a:xfrm>
            <a:off x="4409533" y="1814975"/>
            <a:ext cx="426335" cy="436895"/>
          </a:xfrm>
          <a:prstGeom prst="rect">
            <a:avLst/>
          </a:prstGeom>
          <a:ln w="15240">
            <a:solidFill>
              <a:srgbClr val="FFFFFF"/>
            </a:solidFill>
            <a:miter lim="400000"/>
          </a:ln>
        </p:spPr>
        <p:txBody>
          <a:bodyPr lIns="45719" rIns="45719"/>
          <a:lstStyle/>
          <a:p>
            <a:pPr algn="ctr">
              <a:defRPr sz="23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pPr>
          </a:p>
        </p:txBody>
      </p:sp>
      <p:sp>
        <p:nvSpPr>
          <p:cNvPr id="583" name="4"/>
          <p:cNvSpPr txBox="1"/>
          <p:nvPr/>
        </p:nvSpPr>
        <p:spPr>
          <a:xfrm>
            <a:off x="4488029" y="1784502"/>
            <a:ext cx="276353" cy="49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lvl1pPr>
          </a:lstStyle>
          <a:p>
            <a:pPr/>
            <a:r>
              <a:t>4</a:t>
            </a:r>
          </a:p>
        </p:txBody>
      </p:sp>
      <p:sp>
        <p:nvSpPr>
          <p:cNvPr id="584" name="Square"/>
          <p:cNvSpPr/>
          <p:nvPr/>
        </p:nvSpPr>
        <p:spPr>
          <a:xfrm>
            <a:off x="4983198" y="1815689"/>
            <a:ext cx="426335" cy="436895"/>
          </a:xfrm>
          <a:prstGeom prst="rect">
            <a:avLst/>
          </a:prstGeom>
          <a:ln w="15240">
            <a:solidFill>
              <a:srgbClr val="FFFFFF"/>
            </a:solidFill>
            <a:miter lim="400000"/>
          </a:ln>
        </p:spPr>
        <p:txBody>
          <a:bodyPr lIns="45719" rIns="45719"/>
          <a:lstStyle/>
          <a:p>
            <a:pPr algn="ctr">
              <a:defRPr sz="23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pPr>
          </a:p>
        </p:txBody>
      </p:sp>
      <p:sp>
        <p:nvSpPr>
          <p:cNvPr id="585" name="6"/>
          <p:cNvSpPr txBox="1"/>
          <p:nvPr/>
        </p:nvSpPr>
        <p:spPr>
          <a:xfrm>
            <a:off x="5061694" y="1785216"/>
            <a:ext cx="273610" cy="49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lvl1pPr>
          </a:lstStyle>
          <a:p>
            <a:pPr/>
            <a:r>
              <a:t>6</a:t>
            </a:r>
          </a:p>
        </p:txBody>
      </p:sp>
      <p:sp>
        <p:nvSpPr>
          <p:cNvPr id="586" name="Square"/>
          <p:cNvSpPr/>
          <p:nvPr/>
        </p:nvSpPr>
        <p:spPr>
          <a:xfrm>
            <a:off x="5556863" y="1812979"/>
            <a:ext cx="426336" cy="436895"/>
          </a:xfrm>
          <a:prstGeom prst="rect">
            <a:avLst/>
          </a:prstGeom>
          <a:ln w="15240">
            <a:solidFill>
              <a:srgbClr val="FFFFFF"/>
            </a:solidFill>
            <a:miter lim="400000"/>
          </a:ln>
        </p:spPr>
        <p:txBody>
          <a:bodyPr lIns="45719" rIns="45719"/>
          <a:lstStyle/>
          <a:p>
            <a:pPr algn="ctr">
              <a:defRPr sz="23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pPr>
          </a:p>
        </p:txBody>
      </p:sp>
      <p:sp>
        <p:nvSpPr>
          <p:cNvPr id="587" name="3"/>
          <p:cNvSpPr txBox="1"/>
          <p:nvPr/>
        </p:nvSpPr>
        <p:spPr>
          <a:xfrm>
            <a:off x="5635360" y="1782506"/>
            <a:ext cx="266904" cy="49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588" name="Square"/>
          <p:cNvSpPr/>
          <p:nvPr/>
        </p:nvSpPr>
        <p:spPr>
          <a:xfrm>
            <a:off x="6125725" y="1808988"/>
            <a:ext cx="426335" cy="436895"/>
          </a:xfrm>
          <a:prstGeom prst="rect">
            <a:avLst/>
          </a:prstGeom>
          <a:ln w="15240">
            <a:solidFill>
              <a:srgbClr val="FFFFFF"/>
            </a:solidFill>
            <a:miter lim="400000"/>
          </a:ln>
        </p:spPr>
        <p:txBody>
          <a:bodyPr lIns="45719" rIns="45719"/>
          <a:lstStyle/>
          <a:p>
            <a:pPr algn="ctr">
              <a:defRPr sz="23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pPr>
          </a:p>
        </p:txBody>
      </p:sp>
      <p:sp>
        <p:nvSpPr>
          <p:cNvPr id="589" name="2"/>
          <p:cNvSpPr txBox="1"/>
          <p:nvPr/>
        </p:nvSpPr>
        <p:spPr>
          <a:xfrm>
            <a:off x="6204221" y="1778515"/>
            <a:ext cx="269343" cy="49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590" name="Bubble sort"/>
          <p:cNvSpPr txBox="1"/>
          <p:nvPr/>
        </p:nvSpPr>
        <p:spPr>
          <a:xfrm>
            <a:off x="2634723" y="2614726"/>
            <a:ext cx="1512355" cy="485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3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lvl1pPr>
          </a:lstStyle>
          <a:p>
            <a:pPr/>
            <a:r>
              <a:t>Bubble sort</a:t>
            </a:r>
          </a:p>
        </p:txBody>
      </p:sp>
      <p:sp>
        <p:nvSpPr>
          <p:cNvPr id="591" name="Square"/>
          <p:cNvSpPr/>
          <p:nvPr/>
        </p:nvSpPr>
        <p:spPr>
          <a:xfrm>
            <a:off x="3838269" y="3439157"/>
            <a:ext cx="426336" cy="436895"/>
          </a:xfrm>
          <a:prstGeom prst="rect">
            <a:avLst/>
          </a:prstGeom>
          <a:ln w="15240">
            <a:solidFill>
              <a:srgbClr val="FFFFFF"/>
            </a:solidFill>
            <a:miter lim="400000"/>
          </a:ln>
        </p:spPr>
        <p:txBody>
          <a:bodyPr lIns="45719" rIns="45719"/>
          <a:lstStyle/>
          <a:p>
            <a:pPr algn="ctr">
              <a:defRPr sz="23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pPr>
          </a:p>
        </p:txBody>
      </p:sp>
      <p:sp>
        <p:nvSpPr>
          <p:cNvPr id="592" name="1"/>
          <p:cNvSpPr txBox="1"/>
          <p:nvPr/>
        </p:nvSpPr>
        <p:spPr>
          <a:xfrm>
            <a:off x="3929466" y="3408684"/>
            <a:ext cx="263551" cy="49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593" name="Square"/>
          <p:cNvSpPr/>
          <p:nvPr/>
        </p:nvSpPr>
        <p:spPr>
          <a:xfrm>
            <a:off x="4411935" y="3438443"/>
            <a:ext cx="426335" cy="436895"/>
          </a:xfrm>
          <a:prstGeom prst="rect">
            <a:avLst/>
          </a:prstGeom>
          <a:ln w="15240">
            <a:solidFill>
              <a:srgbClr val="FFFFFF"/>
            </a:solidFill>
            <a:miter lim="400000"/>
          </a:ln>
        </p:spPr>
        <p:txBody>
          <a:bodyPr lIns="45719" rIns="45719"/>
          <a:lstStyle/>
          <a:p>
            <a:pPr algn="ctr">
              <a:defRPr sz="23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pPr>
          </a:p>
        </p:txBody>
      </p:sp>
      <p:sp>
        <p:nvSpPr>
          <p:cNvPr id="594" name="3"/>
          <p:cNvSpPr txBox="1"/>
          <p:nvPr/>
        </p:nvSpPr>
        <p:spPr>
          <a:xfrm>
            <a:off x="4490431" y="3407970"/>
            <a:ext cx="266904" cy="49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595" name="Square"/>
          <p:cNvSpPr/>
          <p:nvPr/>
        </p:nvSpPr>
        <p:spPr>
          <a:xfrm>
            <a:off x="4985600" y="3439157"/>
            <a:ext cx="426335" cy="436895"/>
          </a:xfrm>
          <a:prstGeom prst="rect">
            <a:avLst/>
          </a:prstGeom>
          <a:solidFill>
            <a:schemeClr val="accent6">
              <a:satOff val="-3457"/>
              <a:lumOff val="26078"/>
            </a:schemeClr>
          </a:solidFill>
          <a:ln w="15240">
            <a:solidFill>
              <a:srgbClr val="FFFFFF"/>
            </a:solidFill>
            <a:miter lim="400000"/>
          </a:ln>
        </p:spPr>
        <p:txBody>
          <a:bodyPr lIns="45719" rIns="45719"/>
          <a:lstStyle/>
          <a:p>
            <a:pPr algn="ctr">
              <a:defRPr sz="23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pPr>
          </a:p>
        </p:txBody>
      </p:sp>
      <p:sp>
        <p:nvSpPr>
          <p:cNvPr id="596" name="2"/>
          <p:cNvSpPr txBox="1"/>
          <p:nvPr/>
        </p:nvSpPr>
        <p:spPr>
          <a:xfrm>
            <a:off x="5064096" y="3408684"/>
            <a:ext cx="269343" cy="49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597" name="Square"/>
          <p:cNvSpPr/>
          <p:nvPr/>
        </p:nvSpPr>
        <p:spPr>
          <a:xfrm>
            <a:off x="5559265" y="3436447"/>
            <a:ext cx="426336" cy="436896"/>
          </a:xfrm>
          <a:prstGeom prst="rect">
            <a:avLst/>
          </a:prstGeom>
          <a:solidFill>
            <a:schemeClr val="accent6">
              <a:satOff val="-3457"/>
              <a:lumOff val="26078"/>
            </a:schemeClr>
          </a:solidFill>
          <a:ln w="15240">
            <a:solidFill>
              <a:srgbClr val="FFFFFF"/>
            </a:solidFill>
            <a:miter lim="400000"/>
          </a:ln>
        </p:spPr>
        <p:txBody>
          <a:bodyPr lIns="45719" rIns="45719"/>
          <a:lstStyle/>
          <a:p>
            <a:pPr algn="ctr">
              <a:defRPr sz="23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pPr>
          </a:p>
        </p:txBody>
      </p:sp>
      <p:sp>
        <p:nvSpPr>
          <p:cNvPr id="598" name="4"/>
          <p:cNvSpPr txBox="1"/>
          <p:nvPr/>
        </p:nvSpPr>
        <p:spPr>
          <a:xfrm>
            <a:off x="5637762" y="3405975"/>
            <a:ext cx="276353" cy="49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lvl1pPr>
          </a:lstStyle>
          <a:p>
            <a:pPr/>
            <a:r>
              <a:t>4</a:t>
            </a:r>
          </a:p>
        </p:txBody>
      </p:sp>
      <p:sp>
        <p:nvSpPr>
          <p:cNvPr id="599" name="Square"/>
          <p:cNvSpPr/>
          <p:nvPr/>
        </p:nvSpPr>
        <p:spPr>
          <a:xfrm>
            <a:off x="6128127" y="3432456"/>
            <a:ext cx="426335" cy="436895"/>
          </a:xfrm>
          <a:prstGeom prst="rect">
            <a:avLst/>
          </a:prstGeom>
          <a:ln w="15240">
            <a:solidFill>
              <a:srgbClr val="FFFFFF"/>
            </a:solidFill>
            <a:miter lim="400000"/>
          </a:ln>
        </p:spPr>
        <p:txBody>
          <a:bodyPr lIns="45719" rIns="45719"/>
          <a:lstStyle/>
          <a:p>
            <a:pPr algn="ctr">
              <a:defRPr sz="23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pPr>
          </a:p>
        </p:txBody>
      </p:sp>
      <p:sp>
        <p:nvSpPr>
          <p:cNvPr id="600" name="6"/>
          <p:cNvSpPr txBox="1"/>
          <p:nvPr/>
        </p:nvSpPr>
        <p:spPr>
          <a:xfrm>
            <a:off x="6206623" y="3401983"/>
            <a:ext cx="273610" cy="49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lvl1pPr>
          </a:lstStyle>
          <a:p>
            <a:pPr/>
            <a:r>
              <a:t>6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Text Placeholder 1"/>
          <p:cNvSpPr txBox="1"/>
          <p:nvPr>
            <p:ph type="body" sz="quarter" idx="1"/>
          </p:nvPr>
        </p:nvSpPr>
        <p:spPr>
          <a:xfrm>
            <a:off x="2087563" y="6490010"/>
            <a:ext cx="2606676" cy="367991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03" name="Text Placeholder 3"/>
          <p:cNvSpPr/>
          <p:nvPr>
            <p:ph type="body" idx="2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Sorting</a:t>
            </a:r>
          </a:p>
        </p:txBody>
      </p:sp>
      <p:sp>
        <p:nvSpPr>
          <p:cNvPr id="604" name="Sort this numbers in ascending order"/>
          <p:cNvSpPr txBox="1"/>
          <p:nvPr/>
        </p:nvSpPr>
        <p:spPr>
          <a:xfrm>
            <a:off x="2618142" y="993895"/>
            <a:ext cx="4646881" cy="485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3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lvl1pPr>
          </a:lstStyle>
          <a:p>
            <a:pPr/>
            <a:r>
              <a:t>Sort this numbers in ascending order</a:t>
            </a:r>
          </a:p>
        </p:txBody>
      </p:sp>
      <p:sp>
        <p:nvSpPr>
          <p:cNvPr id="605" name="Square"/>
          <p:cNvSpPr/>
          <p:nvPr/>
        </p:nvSpPr>
        <p:spPr>
          <a:xfrm>
            <a:off x="3835868" y="1815689"/>
            <a:ext cx="426335" cy="436895"/>
          </a:xfrm>
          <a:prstGeom prst="rect">
            <a:avLst/>
          </a:prstGeom>
          <a:ln w="15240">
            <a:solidFill>
              <a:srgbClr val="FFFFFF"/>
            </a:solidFill>
            <a:miter lim="400000"/>
          </a:ln>
        </p:spPr>
        <p:txBody>
          <a:bodyPr lIns="45719" rIns="45719"/>
          <a:lstStyle/>
          <a:p>
            <a:pPr algn="ctr">
              <a:defRPr sz="23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pPr>
          </a:p>
        </p:txBody>
      </p:sp>
      <p:sp>
        <p:nvSpPr>
          <p:cNvPr id="606" name="1"/>
          <p:cNvSpPr txBox="1"/>
          <p:nvPr/>
        </p:nvSpPr>
        <p:spPr>
          <a:xfrm>
            <a:off x="3927064" y="1785216"/>
            <a:ext cx="263551" cy="49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607" name="Square"/>
          <p:cNvSpPr/>
          <p:nvPr/>
        </p:nvSpPr>
        <p:spPr>
          <a:xfrm>
            <a:off x="4409533" y="1814975"/>
            <a:ext cx="426335" cy="436895"/>
          </a:xfrm>
          <a:prstGeom prst="rect">
            <a:avLst/>
          </a:prstGeom>
          <a:ln w="15240">
            <a:solidFill>
              <a:srgbClr val="FFFFFF"/>
            </a:solidFill>
            <a:miter lim="400000"/>
          </a:ln>
        </p:spPr>
        <p:txBody>
          <a:bodyPr lIns="45719" rIns="45719"/>
          <a:lstStyle/>
          <a:p>
            <a:pPr algn="ctr">
              <a:defRPr sz="23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pPr>
          </a:p>
        </p:txBody>
      </p:sp>
      <p:sp>
        <p:nvSpPr>
          <p:cNvPr id="608" name="4"/>
          <p:cNvSpPr txBox="1"/>
          <p:nvPr/>
        </p:nvSpPr>
        <p:spPr>
          <a:xfrm>
            <a:off x="4488029" y="1784502"/>
            <a:ext cx="276353" cy="49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lvl1pPr>
          </a:lstStyle>
          <a:p>
            <a:pPr/>
            <a:r>
              <a:t>4</a:t>
            </a:r>
          </a:p>
        </p:txBody>
      </p:sp>
      <p:sp>
        <p:nvSpPr>
          <p:cNvPr id="609" name="Square"/>
          <p:cNvSpPr/>
          <p:nvPr/>
        </p:nvSpPr>
        <p:spPr>
          <a:xfrm>
            <a:off x="4983198" y="1815689"/>
            <a:ext cx="426335" cy="436895"/>
          </a:xfrm>
          <a:prstGeom prst="rect">
            <a:avLst/>
          </a:prstGeom>
          <a:ln w="15240">
            <a:solidFill>
              <a:srgbClr val="FFFFFF"/>
            </a:solidFill>
            <a:miter lim="400000"/>
          </a:ln>
        </p:spPr>
        <p:txBody>
          <a:bodyPr lIns="45719" rIns="45719"/>
          <a:lstStyle/>
          <a:p>
            <a:pPr algn="ctr">
              <a:defRPr sz="23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pPr>
          </a:p>
        </p:txBody>
      </p:sp>
      <p:sp>
        <p:nvSpPr>
          <p:cNvPr id="610" name="6"/>
          <p:cNvSpPr txBox="1"/>
          <p:nvPr/>
        </p:nvSpPr>
        <p:spPr>
          <a:xfrm>
            <a:off x="5061694" y="1785216"/>
            <a:ext cx="273610" cy="49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lvl1pPr>
          </a:lstStyle>
          <a:p>
            <a:pPr/>
            <a:r>
              <a:t>6</a:t>
            </a:r>
          </a:p>
        </p:txBody>
      </p:sp>
      <p:sp>
        <p:nvSpPr>
          <p:cNvPr id="611" name="Square"/>
          <p:cNvSpPr/>
          <p:nvPr/>
        </p:nvSpPr>
        <p:spPr>
          <a:xfrm>
            <a:off x="5556863" y="1812979"/>
            <a:ext cx="426336" cy="436895"/>
          </a:xfrm>
          <a:prstGeom prst="rect">
            <a:avLst/>
          </a:prstGeom>
          <a:ln w="15240">
            <a:solidFill>
              <a:srgbClr val="FFFFFF"/>
            </a:solidFill>
            <a:miter lim="400000"/>
          </a:ln>
        </p:spPr>
        <p:txBody>
          <a:bodyPr lIns="45719" rIns="45719"/>
          <a:lstStyle/>
          <a:p>
            <a:pPr algn="ctr">
              <a:defRPr sz="23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pPr>
          </a:p>
        </p:txBody>
      </p:sp>
      <p:sp>
        <p:nvSpPr>
          <p:cNvPr id="612" name="3"/>
          <p:cNvSpPr txBox="1"/>
          <p:nvPr/>
        </p:nvSpPr>
        <p:spPr>
          <a:xfrm>
            <a:off x="5635360" y="1782506"/>
            <a:ext cx="266904" cy="49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613" name="Square"/>
          <p:cNvSpPr/>
          <p:nvPr/>
        </p:nvSpPr>
        <p:spPr>
          <a:xfrm>
            <a:off x="6125725" y="1808988"/>
            <a:ext cx="426335" cy="436895"/>
          </a:xfrm>
          <a:prstGeom prst="rect">
            <a:avLst/>
          </a:prstGeom>
          <a:ln w="15240">
            <a:solidFill>
              <a:srgbClr val="FFFFFF"/>
            </a:solidFill>
            <a:miter lim="400000"/>
          </a:ln>
        </p:spPr>
        <p:txBody>
          <a:bodyPr lIns="45719" rIns="45719"/>
          <a:lstStyle/>
          <a:p>
            <a:pPr algn="ctr">
              <a:defRPr sz="23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pPr>
          </a:p>
        </p:txBody>
      </p:sp>
      <p:sp>
        <p:nvSpPr>
          <p:cNvPr id="614" name="2"/>
          <p:cNvSpPr txBox="1"/>
          <p:nvPr/>
        </p:nvSpPr>
        <p:spPr>
          <a:xfrm>
            <a:off x="6204221" y="1778515"/>
            <a:ext cx="269343" cy="49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615" name="Bubble sort"/>
          <p:cNvSpPr txBox="1"/>
          <p:nvPr/>
        </p:nvSpPr>
        <p:spPr>
          <a:xfrm>
            <a:off x="2634723" y="2614726"/>
            <a:ext cx="1512355" cy="485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3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lvl1pPr>
          </a:lstStyle>
          <a:p>
            <a:pPr/>
            <a:r>
              <a:t>Bubble sort</a:t>
            </a:r>
          </a:p>
        </p:txBody>
      </p:sp>
      <p:sp>
        <p:nvSpPr>
          <p:cNvPr id="616" name="Square"/>
          <p:cNvSpPr/>
          <p:nvPr/>
        </p:nvSpPr>
        <p:spPr>
          <a:xfrm>
            <a:off x="3838269" y="3439157"/>
            <a:ext cx="426336" cy="436895"/>
          </a:xfrm>
          <a:prstGeom prst="rect">
            <a:avLst/>
          </a:prstGeom>
          <a:ln w="15240">
            <a:solidFill>
              <a:srgbClr val="FFFFFF"/>
            </a:solidFill>
            <a:miter lim="400000"/>
          </a:ln>
        </p:spPr>
        <p:txBody>
          <a:bodyPr lIns="45719" rIns="45719"/>
          <a:lstStyle/>
          <a:p>
            <a:pPr algn="ctr">
              <a:defRPr sz="23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pPr>
          </a:p>
        </p:txBody>
      </p:sp>
      <p:sp>
        <p:nvSpPr>
          <p:cNvPr id="617" name="1"/>
          <p:cNvSpPr txBox="1"/>
          <p:nvPr/>
        </p:nvSpPr>
        <p:spPr>
          <a:xfrm>
            <a:off x="3929466" y="3408684"/>
            <a:ext cx="263551" cy="49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618" name="Square"/>
          <p:cNvSpPr/>
          <p:nvPr/>
        </p:nvSpPr>
        <p:spPr>
          <a:xfrm>
            <a:off x="4411935" y="3438443"/>
            <a:ext cx="426335" cy="436895"/>
          </a:xfrm>
          <a:prstGeom prst="rect">
            <a:avLst/>
          </a:prstGeom>
          <a:ln w="15240">
            <a:solidFill>
              <a:srgbClr val="FFFFFF"/>
            </a:solidFill>
            <a:miter lim="400000"/>
          </a:ln>
        </p:spPr>
        <p:txBody>
          <a:bodyPr lIns="45719" rIns="45719"/>
          <a:lstStyle/>
          <a:p>
            <a:pPr algn="ctr">
              <a:defRPr sz="23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pPr>
          </a:p>
        </p:txBody>
      </p:sp>
      <p:sp>
        <p:nvSpPr>
          <p:cNvPr id="619" name="3"/>
          <p:cNvSpPr txBox="1"/>
          <p:nvPr/>
        </p:nvSpPr>
        <p:spPr>
          <a:xfrm>
            <a:off x="4490431" y="3407970"/>
            <a:ext cx="266904" cy="49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620" name="Square"/>
          <p:cNvSpPr/>
          <p:nvPr/>
        </p:nvSpPr>
        <p:spPr>
          <a:xfrm>
            <a:off x="4985600" y="3439157"/>
            <a:ext cx="426335" cy="436895"/>
          </a:xfrm>
          <a:prstGeom prst="rect">
            <a:avLst/>
          </a:prstGeom>
          <a:ln w="15240">
            <a:solidFill>
              <a:srgbClr val="FFFFFF"/>
            </a:solidFill>
            <a:miter lim="400000"/>
          </a:ln>
        </p:spPr>
        <p:txBody>
          <a:bodyPr lIns="45719" rIns="45719"/>
          <a:lstStyle/>
          <a:p>
            <a:pPr algn="ctr">
              <a:defRPr sz="23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pPr>
          </a:p>
        </p:txBody>
      </p:sp>
      <p:sp>
        <p:nvSpPr>
          <p:cNvPr id="621" name="2"/>
          <p:cNvSpPr txBox="1"/>
          <p:nvPr/>
        </p:nvSpPr>
        <p:spPr>
          <a:xfrm>
            <a:off x="5064096" y="3408684"/>
            <a:ext cx="269343" cy="49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622" name="Square"/>
          <p:cNvSpPr/>
          <p:nvPr/>
        </p:nvSpPr>
        <p:spPr>
          <a:xfrm>
            <a:off x="5559265" y="3436447"/>
            <a:ext cx="426336" cy="436896"/>
          </a:xfrm>
          <a:prstGeom prst="rect">
            <a:avLst/>
          </a:prstGeom>
          <a:solidFill>
            <a:schemeClr val="accent6">
              <a:satOff val="-3457"/>
              <a:lumOff val="26078"/>
            </a:schemeClr>
          </a:solidFill>
          <a:ln w="15240">
            <a:solidFill>
              <a:srgbClr val="FFFFFF"/>
            </a:solidFill>
            <a:miter lim="400000"/>
          </a:ln>
        </p:spPr>
        <p:txBody>
          <a:bodyPr lIns="45719" rIns="45719"/>
          <a:lstStyle/>
          <a:p>
            <a:pPr algn="ctr">
              <a:defRPr sz="23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pPr>
          </a:p>
        </p:txBody>
      </p:sp>
      <p:sp>
        <p:nvSpPr>
          <p:cNvPr id="623" name="4"/>
          <p:cNvSpPr txBox="1"/>
          <p:nvPr/>
        </p:nvSpPr>
        <p:spPr>
          <a:xfrm>
            <a:off x="5637762" y="3405975"/>
            <a:ext cx="276353" cy="49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lvl1pPr>
          </a:lstStyle>
          <a:p>
            <a:pPr/>
            <a:r>
              <a:t>4</a:t>
            </a:r>
          </a:p>
        </p:txBody>
      </p:sp>
      <p:sp>
        <p:nvSpPr>
          <p:cNvPr id="624" name="Square"/>
          <p:cNvSpPr/>
          <p:nvPr/>
        </p:nvSpPr>
        <p:spPr>
          <a:xfrm>
            <a:off x="6128127" y="3432456"/>
            <a:ext cx="426335" cy="436895"/>
          </a:xfrm>
          <a:prstGeom prst="rect">
            <a:avLst/>
          </a:prstGeom>
          <a:solidFill>
            <a:schemeClr val="accent6">
              <a:satOff val="-3457"/>
              <a:lumOff val="26078"/>
            </a:schemeClr>
          </a:solidFill>
          <a:ln w="15240">
            <a:solidFill>
              <a:srgbClr val="FFFFFF"/>
            </a:solidFill>
            <a:miter lim="400000"/>
          </a:ln>
        </p:spPr>
        <p:txBody>
          <a:bodyPr lIns="45719" rIns="45719"/>
          <a:lstStyle/>
          <a:p>
            <a:pPr algn="ctr">
              <a:defRPr sz="23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pPr>
          </a:p>
        </p:txBody>
      </p:sp>
      <p:sp>
        <p:nvSpPr>
          <p:cNvPr id="625" name="6"/>
          <p:cNvSpPr txBox="1"/>
          <p:nvPr/>
        </p:nvSpPr>
        <p:spPr>
          <a:xfrm>
            <a:off x="6206623" y="3401983"/>
            <a:ext cx="273610" cy="49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lvl1pPr>
          </a:lstStyle>
          <a:p>
            <a:pPr/>
            <a:r>
              <a:t>6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Text Placeholder 1"/>
          <p:cNvSpPr txBox="1"/>
          <p:nvPr>
            <p:ph type="body" sz="quarter" idx="1"/>
          </p:nvPr>
        </p:nvSpPr>
        <p:spPr>
          <a:xfrm>
            <a:off x="2087563" y="6490010"/>
            <a:ext cx="2606676" cy="367991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28" name="Text Placeholder 3"/>
          <p:cNvSpPr/>
          <p:nvPr>
            <p:ph type="body" idx="2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Sorting</a:t>
            </a:r>
          </a:p>
        </p:txBody>
      </p:sp>
      <p:sp>
        <p:nvSpPr>
          <p:cNvPr id="629" name="Sort this numbers in ascending order"/>
          <p:cNvSpPr txBox="1"/>
          <p:nvPr/>
        </p:nvSpPr>
        <p:spPr>
          <a:xfrm>
            <a:off x="2618142" y="993895"/>
            <a:ext cx="4646881" cy="485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3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lvl1pPr>
          </a:lstStyle>
          <a:p>
            <a:pPr/>
            <a:r>
              <a:t>Sort this numbers in ascending order</a:t>
            </a:r>
          </a:p>
        </p:txBody>
      </p:sp>
      <p:sp>
        <p:nvSpPr>
          <p:cNvPr id="630" name="Square"/>
          <p:cNvSpPr/>
          <p:nvPr/>
        </p:nvSpPr>
        <p:spPr>
          <a:xfrm>
            <a:off x="3835868" y="1815689"/>
            <a:ext cx="426335" cy="436895"/>
          </a:xfrm>
          <a:prstGeom prst="rect">
            <a:avLst/>
          </a:prstGeom>
          <a:ln w="15240">
            <a:solidFill>
              <a:srgbClr val="FFFFFF"/>
            </a:solidFill>
            <a:miter lim="400000"/>
          </a:ln>
        </p:spPr>
        <p:txBody>
          <a:bodyPr lIns="45719" rIns="45719"/>
          <a:lstStyle/>
          <a:p>
            <a:pPr algn="ctr">
              <a:defRPr sz="23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pPr>
          </a:p>
        </p:txBody>
      </p:sp>
      <p:sp>
        <p:nvSpPr>
          <p:cNvPr id="631" name="1"/>
          <p:cNvSpPr txBox="1"/>
          <p:nvPr/>
        </p:nvSpPr>
        <p:spPr>
          <a:xfrm>
            <a:off x="3927064" y="1785216"/>
            <a:ext cx="263551" cy="49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632" name="Square"/>
          <p:cNvSpPr/>
          <p:nvPr/>
        </p:nvSpPr>
        <p:spPr>
          <a:xfrm>
            <a:off x="4409533" y="1814975"/>
            <a:ext cx="426335" cy="436895"/>
          </a:xfrm>
          <a:prstGeom prst="rect">
            <a:avLst/>
          </a:prstGeom>
          <a:ln w="15240">
            <a:solidFill>
              <a:srgbClr val="FFFFFF"/>
            </a:solidFill>
            <a:miter lim="400000"/>
          </a:ln>
        </p:spPr>
        <p:txBody>
          <a:bodyPr lIns="45719" rIns="45719"/>
          <a:lstStyle/>
          <a:p>
            <a:pPr algn="ctr">
              <a:defRPr sz="23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pPr>
          </a:p>
        </p:txBody>
      </p:sp>
      <p:sp>
        <p:nvSpPr>
          <p:cNvPr id="633" name="4"/>
          <p:cNvSpPr txBox="1"/>
          <p:nvPr/>
        </p:nvSpPr>
        <p:spPr>
          <a:xfrm>
            <a:off x="4488029" y="1784502"/>
            <a:ext cx="276353" cy="49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lvl1pPr>
          </a:lstStyle>
          <a:p>
            <a:pPr/>
            <a:r>
              <a:t>4</a:t>
            </a:r>
          </a:p>
        </p:txBody>
      </p:sp>
      <p:sp>
        <p:nvSpPr>
          <p:cNvPr id="634" name="Square"/>
          <p:cNvSpPr/>
          <p:nvPr/>
        </p:nvSpPr>
        <p:spPr>
          <a:xfrm>
            <a:off x="4983198" y="1815689"/>
            <a:ext cx="426335" cy="436895"/>
          </a:xfrm>
          <a:prstGeom prst="rect">
            <a:avLst/>
          </a:prstGeom>
          <a:ln w="15240">
            <a:solidFill>
              <a:srgbClr val="FFFFFF"/>
            </a:solidFill>
            <a:miter lim="400000"/>
          </a:ln>
        </p:spPr>
        <p:txBody>
          <a:bodyPr lIns="45719" rIns="45719"/>
          <a:lstStyle/>
          <a:p>
            <a:pPr algn="ctr">
              <a:defRPr sz="23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pPr>
          </a:p>
        </p:txBody>
      </p:sp>
      <p:sp>
        <p:nvSpPr>
          <p:cNvPr id="635" name="6"/>
          <p:cNvSpPr txBox="1"/>
          <p:nvPr/>
        </p:nvSpPr>
        <p:spPr>
          <a:xfrm>
            <a:off x="5061694" y="1785216"/>
            <a:ext cx="273610" cy="49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lvl1pPr>
          </a:lstStyle>
          <a:p>
            <a:pPr/>
            <a:r>
              <a:t>6</a:t>
            </a:r>
          </a:p>
        </p:txBody>
      </p:sp>
      <p:sp>
        <p:nvSpPr>
          <p:cNvPr id="636" name="Square"/>
          <p:cNvSpPr/>
          <p:nvPr/>
        </p:nvSpPr>
        <p:spPr>
          <a:xfrm>
            <a:off x="5556863" y="1812979"/>
            <a:ext cx="426336" cy="436895"/>
          </a:xfrm>
          <a:prstGeom prst="rect">
            <a:avLst/>
          </a:prstGeom>
          <a:ln w="15240">
            <a:solidFill>
              <a:srgbClr val="FFFFFF"/>
            </a:solidFill>
            <a:miter lim="400000"/>
          </a:ln>
        </p:spPr>
        <p:txBody>
          <a:bodyPr lIns="45719" rIns="45719"/>
          <a:lstStyle/>
          <a:p>
            <a:pPr algn="ctr">
              <a:defRPr sz="23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pPr>
          </a:p>
        </p:txBody>
      </p:sp>
      <p:sp>
        <p:nvSpPr>
          <p:cNvPr id="637" name="3"/>
          <p:cNvSpPr txBox="1"/>
          <p:nvPr/>
        </p:nvSpPr>
        <p:spPr>
          <a:xfrm>
            <a:off x="5635360" y="1782506"/>
            <a:ext cx="266904" cy="49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638" name="Square"/>
          <p:cNvSpPr/>
          <p:nvPr/>
        </p:nvSpPr>
        <p:spPr>
          <a:xfrm>
            <a:off x="6125725" y="1808988"/>
            <a:ext cx="426335" cy="436895"/>
          </a:xfrm>
          <a:prstGeom prst="rect">
            <a:avLst/>
          </a:prstGeom>
          <a:ln w="15240">
            <a:solidFill>
              <a:srgbClr val="FFFFFF"/>
            </a:solidFill>
            <a:miter lim="400000"/>
          </a:ln>
        </p:spPr>
        <p:txBody>
          <a:bodyPr lIns="45719" rIns="45719"/>
          <a:lstStyle/>
          <a:p>
            <a:pPr algn="ctr">
              <a:defRPr sz="23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pPr>
          </a:p>
        </p:txBody>
      </p:sp>
      <p:sp>
        <p:nvSpPr>
          <p:cNvPr id="639" name="2"/>
          <p:cNvSpPr txBox="1"/>
          <p:nvPr/>
        </p:nvSpPr>
        <p:spPr>
          <a:xfrm>
            <a:off x="6204221" y="1778515"/>
            <a:ext cx="269343" cy="49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640" name="Bubble sort"/>
          <p:cNvSpPr txBox="1"/>
          <p:nvPr/>
        </p:nvSpPr>
        <p:spPr>
          <a:xfrm>
            <a:off x="2634723" y="2614726"/>
            <a:ext cx="1512355" cy="485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3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lvl1pPr>
          </a:lstStyle>
          <a:p>
            <a:pPr/>
            <a:r>
              <a:t>Bubble sort</a:t>
            </a:r>
          </a:p>
        </p:txBody>
      </p:sp>
      <p:sp>
        <p:nvSpPr>
          <p:cNvPr id="641" name="Square"/>
          <p:cNvSpPr/>
          <p:nvPr/>
        </p:nvSpPr>
        <p:spPr>
          <a:xfrm>
            <a:off x="3838269" y="3439157"/>
            <a:ext cx="426336" cy="436895"/>
          </a:xfrm>
          <a:prstGeom prst="rect">
            <a:avLst/>
          </a:prstGeom>
          <a:solidFill>
            <a:schemeClr val="accent6">
              <a:satOff val="-3457"/>
              <a:lumOff val="26078"/>
            </a:schemeClr>
          </a:solidFill>
          <a:ln w="15240">
            <a:solidFill>
              <a:srgbClr val="FFFFFF"/>
            </a:solidFill>
            <a:miter lim="400000"/>
          </a:ln>
        </p:spPr>
        <p:txBody>
          <a:bodyPr lIns="45719" rIns="45719"/>
          <a:lstStyle/>
          <a:p>
            <a:pPr algn="ctr">
              <a:defRPr sz="23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pPr>
          </a:p>
        </p:txBody>
      </p:sp>
      <p:sp>
        <p:nvSpPr>
          <p:cNvPr id="642" name="1"/>
          <p:cNvSpPr txBox="1"/>
          <p:nvPr/>
        </p:nvSpPr>
        <p:spPr>
          <a:xfrm>
            <a:off x="3929466" y="3408684"/>
            <a:ext cx="263551" cy="49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643" name="Square"/>
          <p:cNvSpPr/>
          <p:nvPr/>
        </p:nvSpPr>
        <p:spPr>
          <a:xfrm>
            <a:off x="4411935" y="3438443"/>
            <a:ext cx="426335" cy="436895"/>
          </a:xfrm>
          <a:prstGeom prst="rect">
            <a:avLst/>
          </a:prstGeom>
          <a:solidFill>
            <a:schemeClr val="accent6">
              <a:satOff val="-3457"/>
              <a:lumOff val="26078"/>
            </a:schemeClr>
          </a:solidFill>
          <a:ln w="15240">
            <a:solidFill>
              <a:srgbClr val="FFFFFF"/>
            </a:solidFill>
            <a:miter lim="400000"/>
          </a:ln>
        </p:spPr>
        <p:txBody>
          <a:bodyPr lIns="45719" rIns="45719"/>
          <a:lstStyle/>
          <a:p>
            <a:pPr algn="ctr">
              <a:defRPr sz="23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pPr>
          </a:p>
        </p:txBody>
      </p:sp>
      <p:sp>
        <p:nvSpPr>
          <p:cNvPr id="644" name="3"/>
          <p:cNvSpPr txBox="1"/>
          <p:nvPr/>
        </p:nvSpPr>
        <p:spPr>
          <a:xfrm>
            <a:off x="4490431" y="3407970"/>
            <a:ext cx="266904" cy="49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645" name="Square"/>
          <p:cNvSpPr/>
          <p:nvPr/>
        </p:nvSpPr>
        <p:spPr>
          <a:xfrm>
            <a:off x="4985600" y="3439157"/>
            <a:ext cx="426335" cy="436895"/>
          </a:xfrm>
          <a:prstGeom prst="rect">
            <a:avLst/>
          </a:prstGeom>
          <a:ln w="15240">
            <a:solidFill>
              <a:srgbClr val="FFFFFF"/>
            </a:solidFill>
            <a:miter lim="400000"/>
          </a:ln>
        </p:spPr>
        <p:txBody>
          <a:bodyPr lIns="45719" rIns="45719"/>
          <a:lstStyle/>
          <a:p>
            <a:pPr algn="ctr">
              <a:defRPr sz="23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pPr>
          </a:p>
        </p:txBody>
      </p:sp>
      <p:sp>
        <p:nvSpPr>
          <p:cNvPr id="646" name="2"/>
          <p:cNvSpPr txBox="1"/>
          <p:nvPr/>
        </p:nvSpPr>
        <p:spPr>
          <a:xfrm>
            <a:off x="5064096" y="3408684"/>
            <a:ext cx="269343" cy="49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647" name="Square"/>
          <p:cNvSpPr/>
          <p:nvPr/>
        </p:nvSpPr>
        <p:spPr>
          <a:xfrm>
            <a:off x="5559265" y="3436447"/>
            <a:ext cx="426336" cy="436896"/>
          </a:xfrm>
          <a:prstGeom prst="rect">
            <a:avLst/>
          </a:prstGeom>
          <a:ln w="15240">
            <a:solidFill>
              <a:srgbClr val="FFFFFF"/>
            </a:solidFill>
            <a:miter lim="400000"/>
          </a:ln>
        </p:spPr>
        <p:txBody>
          <a:bodyPr lIns="45719" rIns="45719"/>
          <a:lstStyle/>
          <a:p>
            <a:pPr algn="ctr">
              <a:defRPr sz="23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pPr>
          </a:p>
        </p:txBody>
      </p:sp>
      <p:sp>
        <p:nvSpPr>
          <p:cNvPr id="648" name="4"/>
          <p:cNvSpPr txBox="1"/>
          <p:nvPr/>
        </p:nvSpPr>
        <p:spPr>
          <a:xfrm>
            <a:off x="5637762" y="3405975"/>
            <a:ext cx="276353" cy="49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lvl1pPr>
          </a:lstStyle>
          <a:p>
            <a:pPr/>
            <a:r>
              <a:t>4</a:t>
            </a:r>
          </a:p>
        </p:txBody>
      </p:sp>
      <p:sp>
        <p:nvSpPr>
          <p:cNvPr id="649" name="Square"/>
          <p:cNvSpPr/>
          <p:nvPr/>
        </p:nvSpPr>
        <p:spPr>
          <a:xfrm>
            <a:off x="6128127" y="3432456"/>
            <a:ext cx="426335" cy="436895"/>
          </a:xfrm>
          <a:prstGeom prst="rect">
            <a:avLst/>
          </a:prstGeom>
          <a:ln w="15240">
            <a:solidFill>
              <a:srgbClr val="FFFFFF"/>
            </a:solidFill>
            <a:miter lim="400000"/>
          </a:ln>
        </p:spPr>
        <p:txBody>
          <a:bodyPr lIns="45719" rIns="45719"/>
          <a:lstStyle/>
          <a:p>
            <a:pPr algn="ctr">
              <a:defRPr sz="23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pPr>
          </a:p>
        </p:txBody>
      </p:sp>
      <p:sp>
        <p:nvSpPr>
          <p:cNvPr id="650" name="6"/>
          <p:cNvSpPr txBox="1"/>
          <p:nvPr/>
        </p:nvSpPr>
        <p:spPr>
          <a:xfrm>
            <a:off x="6206623" y="3401983"/>
            <a:ext cx="273610" cy="49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lvl1pPr>
          </a:lstStyle>
          <a:p>
            <a:pPr/>
            <a:r>
              <a:t>6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Text Placeholder 1"/>
          <p:cNvSpPr txBox="1"/>
          <p:nvPr>
            <p:ph type="body" sz="quarter" idx="1"/>
          </p:nvPr>
        </p:nvSpPr>
        <p:spPr>
          <a:xfrm>
            <a:off x="2087563" y="6490010"/>
            <a:ext cx="2606676" cy="367991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53" name="Text Placeholder 3"/>
          <p:cNvSpPr/>
          <p:nvPr>
            <p:ph type="body" idx="2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Sorting</a:t>
            </a:r>
          </a:p>
        </p:txBody>
      </p:sp>
      <p:sp>
        <p:nvSpPr>
          <p:cNvPr id="654" name="Sort this numbers in ascending order"/>
          <p:cNvSpPr txBox="1"/>
          <p:nvPr/>
        </p:nvSpPr>
        <p:spPr>
          <a:xfrm>
            <a:off x="2618142" y="993895"/>
            <a:ext cx="4646881" cy="485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3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lvl1pPr>
          </a:lstStyle>
          <a:p>
            <a:pPr/>
            <a:r>
              <a:t>Sort this numbers in ascending order</a:t>
            </a:r>
          </a:p>
        </p:txBody>
      </p:sp>
      <p:sp>
        <p:nvSpPr>
          <p:cNvPr id="655" name="Square"/>
          <p:cNvSpPr/>
          <p:nvPr/>
        </p:nvSpPr>
        <p:spPr>
          <a:xfrm>
            <a:off x="3835868" y="1815689"/>
            <a:ext cx="426335" cy="436895"/>
          </a:xfrm>
          <a:prstGeom prst="rect">
            <a:avLst/>
          </a:prstGeom>
          <a:ln w="15240">
            <a:solidFill>
              <a:srgbClr val="FFFFFF"/>
            </a:solidFill>
            <a:miter lim="400000"/>
          </a:ln>
        </p:spPr>
        <p:txBody>
          <a:bodyPr lIns="45719" rIns="45719"/>
          <a:lstStyle/>
          <a:p>
            <a:pPr algn="ctr">
              <a:defRPr sz="23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pPr>
          </a:p>
        </p:txBody>
      </p:sp>
      <p:sp>
        <p:nvSpPr>
          <p:cNvPr id="656" name="1"/>
          <p:cNvSpPr txBox="1"/>
          <p:nvPr/>
        </p:nvSpPr>
        <p:spPr>
          <a:xfrm>
            <a:off x="3927064" y="1785216"/>
            <a:ext cx="263551" cy="49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657" name="Square"/>
          <p:cNvSpPr/>
          <p:nvPr/>
        </p:nvSpPr>
        <p:spPr>
          <a:xfrm>
            <a:off x="4409533" y="1814975"/>
            <a:ext cx="426335" cy="436895"/>
          </a:xfrm>
          <a:prstGeom prst="rect">
            <a:avLst/>
          </a:prstGeom>
          <a:ln w="15240">
            <a:solidFill>
              <a:srgbClr val="FFFFFF"/>
            </a:solidFill>
            <a:miter lim="400000"/>
          </a:ln>
        </p:spPr>
        <p:txBody>
          <a:bodyPr lIns="45719" rIns="45719"/>
          <a:lstStyle/>
          <a:p>
            <a:pPr algn="ctr">
              <a:defRPr sz="23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pPr>
          </a:p>
        </p:txBody>
      </p:sp>
      <p:sp>
        <p:nvSpPr>
          <p:cNvPr id="658" name="4"/>
          <p:cNvSpPr txBox="1"/>
          <p:nvPr/>
        </p:nvSpPr>
        <p:spPr>
          <a:xfrm>
            <a:off x="4488029" y="1784502"/>
            <a:ext cx="276353" cy="49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lvl1pPr>
          </a:lstStyle>
          <a:p>
            <a:pPr/>
            <a:r>
              <a:t>4</a:t>
            </a:r>
          </a:p>
        </p:txBody>
      </p:sp>
      <p:sp>
        <p:nvSpPr>
          <p:cNvPr id="659" name="Square"/>
          <p:cNvSpPr/>
          <p:nvPr/>
        </p:nvSpPr>
        <p:spPr>
          <a:xfrm>
            <a:off x="4983198" y="1815689"/>
            <a:ext cx="426335" cy="436895"/>
          </a:xfrm>
          <a:prstGeom prst="rect">
            <a:avLst/>
          </a:prstGeom>
          <a:ln w="15240">
            <a:solidFill>
              <a:srgbClr val="FFFFFF"/>
            </a:solidFill>
            <a:miter lim="400000"/>
          </a:ln>
        </p:spPr>
        <p:txBody>
          <a:bodyPr lIns="45719" rIns="45719"/>
          <a:lstStyle/>
          <a:p>
            <a:pPr algn="ctr">
              <a:defRPr sz="23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pPr>
          </a:p>
        </p:txBody>
      </p:sp>
      <p:sp>
        <p:nvSpPr>
          <p:cNvPr id="660" name="6"/>
          <p:cNvSpPr txBox="1"/>
          <p:nvPr/>
        </p:nvSpPr>
        <p:spPr>
          <a:xfrm>
            <a:off x="5061694" y="1785216"/>
            <a:ext cx="273610" cy="49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lvl1pPr>
          </a:lstStyle>
          <a:p>
            <a:pPr/>
            <a:r>
              <a:t>6</a:t>
            </a:r>
          </a:p>
        </p:txBody>
      </p:sp>
      <p:sp>
        <p:nvSpPr>
          <p:cNvPr id="661" name="Square"/>
          <p:cNvSpPr/>
          <p:nvPr/>
        </p:nvSpPr>
        <p:spPr>
          <a:xfrm>
            <a:off x="5556863" y="1812979"/>
            <a:ext cx="426336" cy="436895"/>
          </a:xfrm>
          <a:prstGeom prst="rect">
            <a:avLst/>
          </a:prstGeom>
          <a:ln w="15240">
            <a:solidFill>
              <a:srgbClr val="FFFFFF"/>
            </a:solidFill>
            <a:miter lim="400000"/>
          </a:ln>
        </p:spPr>
        <p:txBody>
          <a:bodyPr lIns="45719" rIns="45719"/>
          <a:lstStyle/>
          <a:p>
            <a:pPr algn="ctr">
              <a:defRPr sz="23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pPr>
          </a:p>
        </p:txBody>
      </p:sp>
      <p:sp>
        <p:nvSpPr>
          <p:cNvPr id="662" name="3"/>
          <p:cNvSpPr txBox="1"/>
          <p:nvPr/>
        </p:nvSpPr>
        <p:spPr>
          <a:xfrm>
            <a:off x="5635360" y="1782506"/>
            <a:ext cx="266904" cy="49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663" name="Square"/>
          <p:cNvSpPr/>
          <p:nvPr/>
        </p:nvSpPr>
        <p:spPr>
          <a:xfrm>
            <a:off x="6125725" y="1808988"/>
            <a:ext cx="426335" cy="436895"/>
          </a:xfrm>
          <a:prstGeom prst="rect">
            <a:avLst/>
          </a:prstGeom>
          <a:ln w="15240">
            <a:solidFill>
              <a:srgbClr val="FFFFFF"/>
            </a:solidFill>
            <a:miter lim="400000"/>
          </a:ln>
        </p:spPr>
        <p:txBody>
          <a:bodyPr lIns="45719" rIns="45719"/>
          <a:lstStyle/>
          <a:p>
            <a:pPr algn="ctr">
              <a:defRPr sz="23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pPr>
          </a:p>
        </p:txBody>
      </p:sp>
      <p:sp>
        <p:nvSpPr>
          <p:cNvPr id="664" name="2"/>
          <p:cNvSpPr txBox="1"/>
          <p:nvPr/>
        </p:nvSpPr>
        <p:spPr>
          <a:xfrm>
            <a:off x="6204221" y="1778515"/>
            <a:ext cx="269343" cy="49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665" name="Bubble sort"/>
          <p:cNvSpPr txBox="1"/>
          <p:nvPr/>
        </p:nvSpPr>
        <p:spPr>
          <a:xfrm>
            <a:off x="2634723" y="2614726"/>
            <a:ext cx="1512355" cy="485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3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lvl1pPr>
          </a:lstStyle>
          <a:p>
            <a:pPr/>
            <a:r>
              <a:t>Bubble sort</a:t>
            </a:r>
          </a:p>
        </p:txBody>
      </p:sp>
      <p:sp>
        <p:nvSpPr>
          <p:cNvPr id="666" name="Square"/>
          <p:cNvSpPr/>
          <p:nvPr/>
        </p:nvSpPr>
        <p:spPr>
          <a:xfrm>
            <a:off x="3838269" y="3439157"/>
            <a:ext cx="426336" cy="436895"/>
          </a:xfrm>
          <a:prstGeom prst="rect">
            <a:avLst/>
          </a:prstGeom>
          <a:ln w="15240">
            <a:solidFill>
              <a:srgbClr val="FFFFFF"/>
            </a:solidFill>
            <a:miter lim="400000"/>
          </a:ln>
        </p:spPr>
        <p:txBody>
          <a:bodyPr lIns="45719" rIns="45719"/>
          <a:lstStyle/>
          <a:p>
            <a:pPr algn="ctr">
              <a:defRPr sz="23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pPr>
          </a:p>
        </p:txBody>
      </p:sp>
      <p:sp>
        <p:nvSpPr>
          <p:cNvPr id="667" name="1"/>
          <p:cNvSpPr txBox="1"/>
          <p:nvPr/>
        </p:nvSpPr>
        <p:spPr>
          <a:xfrm>
            <a:off x="3929466" y="3408684"/>
            <a:ext cx="263551" cy="49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668" name="Square"/>
          <p:cNvSpPr/>
          <p:nvPr/>
        </p:nvSpPr>
        <p:spPr>
          <a:xfrm>
            <a:off x="4411935" y="3438443"/>
            <a:ext cx="426335" cy="436895"/>
          </a:xfrm>
          <a:prstGeom prst="rect">
            <a:avLst/>
          </a:prstGeom>
          <a:solidFill>
            <a:schemeClr val="accent6">
              <a:satOff val="-3457"/>
              <a:lumOff val="26078"/>
            </a:schemeClr>
          </a:solidFill>
          <a:ln w="15240">
            <a:solidFill>
              <a:srgbClr val="FFFFFF"/>
            </a:solidFill>
            <a:miter lim="400000"/>
          </a:ln>
        </p:spPr>
        <p:txBody>
          <a:bodyPr lIns="45719" rIns="45719"/>
          <a:lstStyle/>
          <a:p>
            <a:pPr algn="ctr">
              <a:defRPr sz="23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pPr>
          </a:p>
        </p:txBody>
      </p:sp>
      <p:sp>
        <p:nvSpPr>
          <p:cNvPr id="669" name="3"/>
          <p:cNvSpPr txBox="1"/>
          <p:nvPr/>
        </p:nvSpPr>
        <p:spPr>
          <a:xfrm>
            <a:off x="4490431" y="3407970"/>
            <a:ext cx="266904" cy="49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670" name="Square"/>
          <p:cNvSpPr/>
          <p:nvPr/>
        </p:nvSpPr>
        <p:spPr>
          <a:xfrm>
            <a:off x="4985600" y="3439157"/>
            <a:ext cx="426335" cy="436895"/>
          </a:xfrm>
          <a:prstGeom prst="rect">
            <a:avLst/>
          </a:prstGeom>
          <a:solidFill>
            <a:schemeClr val="accent6">
              <a:satOff val="-3457"/>
              <a:lumOff val="26078"/>
            </a:schemeClr>
          </a:solidFill>
          <a:ln w="15240">
            <a:solidFill>
              <a:srgbClr val="FFFFFF"/>
            </a:solidFill>
            <a:miter lim="400000"/>
          </a:ln>
        </p:spPr>
        <p:txBody>
          <a:bodyPr lIns="45719" rIns="45719"/>
          <a:lstStyle/>
          <a:p>
            <a:pPr algn="ctr">
              <a:defRPr sz="23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pPr>
          </a:p>
        </p:txBody>
      </p:sp>
      <p:sp>
        <p:nvSpPr>
          <p:cNvPr id="671" name="2"/>
          <p:cNvSpPr txBox="1"/>
          <p:nvPr/>
        </p:nvSpPr>
        <p:spPr>
          <a:xfrm>
            <a:off x="5064096" y="3408684"/>
            <a:ext cx="269343" cy="49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672" name="Square"/>
          <p:cNvSpPr/>
          <p:nvPr/>
        </p:nvSpPr>
        <p:spPr>
          <a:xfrm>
            <a:off x="5559265" y="3436447"/>
            <a:ext cx="426336" cy="436896"/>
          </a:xfrm>
          <a:prstGeom prst="rect">
            <a:avLst/>
          </a:prstGeom>
          <a:ln w="15240">
            <a:solidFill>
              <a:srgbClr val="FFFFFF"/>
            </a:solidFill>
            <a:miter lim="400000"/>
          </a:ln>
        </p:spPr>
        <p:txBody>
          <a:bodyPr lIns="45719" rIns="45719"/>
          <a:lstStyle/>
          <a:p>
            <a:pPr algn="ctr">
              <a:defRPr sz="23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pPr>
          </a:p>
        </p:txBody>
      </p:sp>
      <p:sp>
        <p:nvSpPr>
          <p:cNvPr id="673" name="4"/>
          <p:cNvSpPr txBox="1"/>
          <p:nvPr/>
        </p:nvSpPr>
        <p:spPr>
          <a:xfrm>
            <a:off x="5637762" y="3405975"/>
            <a:ext cx="276353" cy="49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lvl1pPr>
          </a:lstStyle>
          <a:p>
            <a:pPr/>
            <a:r>
              <a:t>4</a:t>
            </a:r>
          </a:p>
        </p:txBody>
      </p:sp>
      <p:sp>
        <p:nvSpPr>
          <p:cNvPr id="674" name="Square"/>
          <p:cNvSpPr/>
          <p:nvPr/>
        </p:nvSpPr>
        <p:spPr>
          <a:xfrm>
            <a:off x="6128127" y="3432456"/>
            <a:ext cx="426335" cy="436895"/>
          </a:xfrm>
          <a:prstGeom prst="rect">
            <a:avLst/>
          </a:prstGeom>
          <a:ln w="15240">
            <a:solidFill>
              <a:srgbClr val="FFFFFF"/>
            </a:solidFill>
            <a:miter lim="400000"/>
          </a:ln>
        </p:spPr>
        <p:txBody>
          <a:bodyPr lIns="45719" rIns="45719"/>
          <a:lstStyle/>
          <a:p>
            <a:pPr algn="ctr">
              <a:defRPr sz="23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pPr>
          </a:p>
        </p:txBody>
      </p:sp>
      <p:sp>
        <p:nvSpPr>
          <p:cNvPr id="675" name="6"/>
          <p:cNvSpPr txBox="1"/>
          <p:nvPr/>
        </p:nvSpPr>
        <p:spPr>
          <a:xfrm>
            <a:off x="6206623" y="3401983"/>
            <a:ext cx="273610" cy="49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lvl1pPr>
          </a:lstStyle>
          <a:p>
            <a:pPr/>
            <a:r>
              <a:t>6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itle 1"/>
          <p:cNvSpPr txBox="1"/>
          <p:nvPr>
            <p:ph type="title"/>
          </p:nvPr>
        </p:nvSpPr>
        <p:spPr>
          <a:xfrm>
            <a:off x="2096427" y="133815"/>
            <a:ext cx="6958363" cy="6389648"/>
          </a:xfrm>
          <a:prstGeom prst="rect">
            <a:avLst/>
          </a:prstGeom>
        </p:spPr>
        <p:txBody>
          <a:bodyPr/>
          <a:lstStyle/>
          <a:p>
            <a:pPr/>
            <a:r>
              <a:t>What is Machine Learning?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Text Placeholder 1"/>
          <p:cNvSpPr txBox="1"/>
          <p:nvPr>
            <p:ph type="body" sz="quarter" idx="1"/>
          </p:nvPr>
        </p:nvSpPr>
        <p:spPr>
          <a:xfrm>
            <a:off x="2087563" y="6490010"/>
            <a:ext cx="2606676" cy="367991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78" name="Text Placeholder 3"/>
          <p:cNvSpPr/>
          <p:nvPr>
            <p:ph type="body" idx="2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Sorting</a:t>
            </a:r>
          </a:p>
        </p:txBody>
      </p:sp>
      <p:sp>
        <p:nvSpPr>
          <p:cNvPr id="679" name="Sort this numbers in ascending order"/>
          <p:cNvSpPr txBox="1"/>
          <p:nvPr/>
        </p:nvSpPr>
        <p:spPr>
          <a:xfrm>
            <a:off x="2618142" y="993895"/>
            <a:ext cx="4646881" cy="485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3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lvl1pPr>
          </a:lstStyle>
          <a:p>
            <a:pPr/>
            <a:r>
              <a:t>Sort this numbers in ascending order</a:t>
            </a:r>
          </a:p>
        </p:txBody>
      </p:sp>
      <p:sp>
        <p:nvSpPr>
          <p:cNvPr id="680" name="Square"/>
          <p:cNvSpPr/>
          <p:nvPr/>
        </p:nvSpPr>
        <p:spPr>
          <a:xfrm>
            <a:off x="3835868" y="1815689"/>
            <a:ext cx="426335" cy="436895"/>
          </a:xfrm>
          <a:prstGeom prst="rect">
            <a:avLst/>
          </a:prstGeom>
          <a:ln w="15240">
            <a:solidFill>
              <a:srgbClr val="FFFFFF"/>
            </a:solidFill>
            <a:miter lim="400000"/>
          </a:ln>
        </p:spPr>
        <p:txBody>
          <a:bodyPr lIns="45719" rIns="45719"/>
          <a:lstStyle/>
          <a:p>
            <a:pPr algn="ctr">
              <a:defRPr sz="23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pPr>
          </a:p>
        </p:txBody>
      </p:sp>
      <p:sp>
        <p:nvSpPr>
          <p:cNvPr id="681" name="1"/>
          <p:cNvSpPr txBox="1"/>
          <p:nvPr/>
        </p:nvSpPr>
        <p:spPr>
          <a:xfrm>
            <a:off x="3927064" y="1785216"/>
            <a:ext cx="263551" cy="49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682" name="Square"/>
          <p:cNvSpPr/>
          <p:nvPr/>
        </p:nvSpPr>
        <p:spPr>
          <a:xfrm>
            <a:off x="4409533" y="1814975"/>
            <a:ext cx="426335" cy="436895"/>
          </a:xfrm>
          <a:prstGeom prst="rect">
            <a:avLst/>
          </a:prstGeom>
          <a:ln w="15240">
            <a:solidFill>
              <a:srgbClr val="FFFFFF"/>
            </a:solidFill>
            <a:miter lim="400000"/>
          </a:ln>
        </p:spPr>
        <p:txBody>
          <a:bodyPr lIns="45719" rIns="45719"/>
          <a:lstStyle/>
          <a:p>
            <a:pPr algn="ctr">
              <a:defRPr sz="23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pPr>
          </a:p>
        </p:txBody>
      </p:sp>
      <p:sp>
        <p:nvSpPr>
          <p:cNvPr id="683" name="4"/>
          <p:cNvSpPr txBox="1"/>
          <p:nvPr/>
        </p:nvSpPr>
        <p:spPr>
          <a:xfrm>
            <a:off x="4488029" y="1784502"/>
            <a:ext cx="276353" cy="49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lvl1pPr>
          </a:lstStyle>
          <a:p>
            <a:pPr/>
            <a:r>
              <a:t>4</a:t>
            </a:r>
          </a:p>
        </p:txBody>
      </p:sp>
      <p:sp>
        <p:nvSpPr>
          <p:cNvPr id="684" name="Square"/>
          <p:cNvSpPr/>
          <p:nvPr/>
        </p:nvSpPr>
        <p:spPr>
          <a:xfrm>
            <a:off x="4983198" y="1815689"/>
            <a:ext cx="426335" cy="436895"/>
          </a:xfrm>
          <a:prstGeom prst="rect">
            <a:avLst/>
          </a:prstGeom>
          <a:ln w="15240">
            <a:solidFill>
              <a:srgbClr val="FFFFFF"/>
            </a:solidFill>
            <a:miter lim="400000"/>
          </a:ln>
        </p:spPr>
        <p:txBody>
          <a:bodyPr lIns="45719" rIns="45719"/>
          <a:lstStyle/>
          <a:p>
            <a:pPr algn="ctr">
              <a:defRPr sz="23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pPr>
          </a:p>
        </p:txBody>
      </p:sp>
      <p:sp>
        <p:nvSpPr>
          <p:cNvPr id="685" name="6"/>
          <p:cNvSpPr txBox="1"/>
          <p:nvPr/>
        </p:nvSpPr>
        <p:spPr>
          <a:xfrm>
            <a:off x="5061694" y="1785216"/>
            <a:ext cx="273610" cy="49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lvl1pPr>
          </a:lstStyle>
          <a:p>
            <a:pPr/>
            <a:r>
              <a:t>6</a:t>
            </a:r>
          </a:p>
        </p:txBody>
      </p:sp>
      <p:sp>
        <p:nvSpPr>
          <p:cNvPr id="686" name="Square"/>
          <p:cNvSpPr/>
          <p:nvPr/>
        </p:nvSpPr>
        <p:spPr>
          <a:xfrm>
            <a:off x="5556863" y="1812979"/>
            <a:ext cx="426336" cy="436895"/>
          </a:xfrm>
          <a:prstGeom prst="rect">
            <a:avLst/>
          </a:prstGeom>
          <a:ln w="15240">
            <a:solidFill>
              <a:srgbClr val="FFFFFF"/>
            </a:solidFill>
            <a:miter lim="400000"/>
          </a:ln>
        </p:spPr>
        <p:txBody>
          <a:bodyPr lIns="45719" rIns="45719"/>
          <a:lstStyle/>
          <a:p>
            <a:pPr algn="ctr">
              <a:defRPr sz="23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pPr>
          </a:p>
        </p:txBody>
      </p:sp>
      <p:sp>
        <p:nvSpPr>
          <p:cNvPr id="687" name="3"/>
          <p:cNvSpPr txBox="1"/>
          <p:nvPr/>
        </p:nvSpPr>
        <p:spPr>
          <a:xfrm>
            <a:off x="5635360" y="1782506"/>
            <a:ext cx="266904" cy="49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688" name="Square"/>
          <p:cNvSpPr/>
          <p:nvPr/>
        </p:nvSpPr>
        <p:spPr>
          <a:xfrm>
            <a:off x="6125725" y="1808988"/>
            <a:ext cx="426335" cy="436895"/>
          </a:xfrm>
          <a:prstGeom prst="rect">
            <a:avLst/>
          </a:prstGeom>
          <a:ln w="15240">
            <a:solidFill>
              <a:srgbClr val="FFFFFF"/>
            </a:solidFill>
            <a:miter lim="400000"/>
          </a:ln>
        </p:spPr>
        <p:txBody>
          <a:bodyPr lIns="45719" rIns="45719"/>
          <a:lstStyle/>
          <a:p>
            <a:pPr algn="ctr">
              <a:defRPr sz="23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pPr>
          </a:p>
        </p:txBody>
      </p:sp>
      <p:sp>
        <p:nvSpPr>
          <p:cNvPr id="689" name="2"/>
          <p:cNvSpPr txBox="1"/>
          <p:nvPr/>
        </p:nvSpPr>
        <p:spPr>
          <a:xfrm>
            <a:off x="6204221" y="1778515"/>
            <a:ext cx="269343" cy="49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690" name="Bubble sort"/>
          <p:cNvSpPr txBox="1"/>
          <p:nvPr/>
        </p:nvSpPr>
        <p:spPr>
          <a:xfrm>
            <a:off x="2634723" y="2614726"/>
            <a:ext cx="1512355" cy="485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3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lvl1pPr>
          </a:lstStyle>
          <a:p>
            <a:pPr/>
            <a:r>
              <a:t>Bubble sort</a:t>
            </a:r>
          </a:p>
        </p:txBody>
      </p:sp>
      <p:sp>
        <p:nvSpPr>
          <p:cNvPr id="691" name="Square"/>
          <p:cNvSpPr/>
          <p:nvPr/>
        </p:nvSpPr>
        <p:spPr>
          <a:xfrm>
            <a:off x="3838269" y="3439157"/>
            <a:ext cx="426336" cy="436895"/>
          </a:xfrm>
          <a:prstGeom prst="rect">
            <a:avLst/>
          </a:prstGeom>
          <a:ln w="15240">
            <a:solidFill>
              <a:srgbClr val="FFFFFF"/>
            </a:solidFill>
            <a:miter lim="400000"/>
          </a:ln>
        </p:spPr>
        <p:txBody>
          <a:bodyPr lIns="45719" rIns="45719"/>
          <a:lstStyle/>
          <a:p>
            <a:pPr algn="ctr">
              <a:defRPr sz="23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pPr>
          </a:p>
        </p:txBody>
      </p:sp>
      <p:sp>
        <p:nvSpPr>
          <p:cNvPr id="692" name="1"/>
          <p:cNvSpPr txBox="1"/>
          <p:nvPr/>
        </p:nvSpPr>
        <p:spPr>
          <a:xfrm>
            <a:off x="3929466" y="3408684"/>
            <a:ext cx="263551" cy="49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693" name="Square"/>
          <p:cNvSpPr/>
          <p:nvPr/>
        </p:nvSpPr>
        <p:spPr>
          <a:xfrm>
            <a:off x="4411935" y="3438443"/>
            <a:ext cx="426335" cy="436895"/>
          </a:xfrm>
          <a:prstGeom prst="rect">
            <a:avLst/>
          </a:prstGeom>
          <a:solidFill>
            <a:schemeClr val="accent6">
              <a:satOff val="-3457"/>
              <a:lumOff val="26078"/>
            </a:schemeClr>
          </a:solidFill>
          <a:ln w="15240">
            <a:solidFill>
              <a:srgbClr val="D63931"/>
            </a:solidFill>
            <a:miter lim="400000"/>
          </a:ln>
        </p:spPr>
        <p:txBody>
          <a:bodyPr lIns="45719" rIns="45719"/>
          <a:lstStyle/>
          <a:p>
            <a:pPr algn="ctr">
              <a:defRPr sz="23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pPr>
          </a:p>
        </p:txBody>
      </p:sp>
      <p:sp>
        <p:nvSpPr>
          <p:cNvPr id="694" name="3"/>
          <p:cNvSpPr txBox="1"/>
          <p:nvPr/>
        </p:nvSpPr>
        <p:spPr>
          <a:xfrm>
            <a:off x="4490431" y="3407970"/>
            <a:ext cx="266904" cy="49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695" name="Square"/>
          <p:cNvSpPr/>
          <p:nvPr/>
        </p:nvSpPr>
        <p:spPr>
          <a:xfrm>
            <a:off x="4985600" y="3439157"/>
            <a:ext cx="426335" cy="436895"/>
          </a:xfrm>
          <a:prstGeom prst="rect">
            <a:avLst/>
          </a:prstGeom>
          <a:solidFill>
            <a:schemeClr val="accent6">
              <a:satOff val="-3457"/>
              <a:lumOff val="26078"/>
            </a:schemeClr>
          </a:solidFill>
          <a:ln w="15240">
            <a:solidFill>
              <a:srgbClr val="D63931"/>
            </a:solidFill>
            <a:miter lim="400000"/>
          </a:ln>
        </p:spPr>
        <p:txBody>
          <a:bodyPr lIns="45719" rIns="45719"/>
          <a:lstStyle/>
          <a:p>
            <a:pPr algn="ctr">
              <a:defRPr sz="23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pPr>
          </a:p>
        </p:txBody>
      </p:sp>
      <p:sp>
        <p:nvSpPr>
          <p:cNvPr id="696" name="2"/>
          <p:cNvSpPr txBox="1"/>
          <p:nvPr/>
        </p:nvSpPr>
        <p:spPr>
          <a:xfrm>
            <a:off x="5064096" y="3408684"/>
            <a:ext cx="269343" cy="49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697" name="Square"/>
          <p:cNvSpPr/>
          <p:nvPr/>
        </p:nvSpPr>
        <p:spPr>
          <a:xfrm>
            <a:off x="5559265" y="3436447"/>
            <a:ext cx="426336" cy="436896"/>
          </a:xfrm>
          <a:prstGeom prst="rect">
            <a:avLst/>
          </a:prstGeom>
          <a:ln w="15240">
            <a:solidFill>
              <a:srgbClr val="FFFFFF"/>
            </a:solidFill>
            <a:miter lim="400000"/>
          </a:ln>
        </p:spPr>
        <p:txBody>
          <a:bodyPr lIns="45719" rIns="45719"/>
          <a:lstStyle/>
          <a:p>
            <a:pPr algn="ctr">
              <a:defRPr sz="23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pPr>
          </a:p>
        </p:txBody>
      </p:sp>
      <p:sp>
        <p:nvSpPr>
          <p:cNvPr id="698" name="4"/>
          <p:cNvSpPr txBox="1"/>
          <p:nvPr/>
        </p:nvSpPr>
        <p:spPr>
          <a:xfrm>
            <a:off x="5637762" y="3405975"/>
            <a:ext cx="276353" cy="49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lvl1pPr>
          </a:lstStyle>
          <a:p>
            <a:pPr/>
            <a:r>
              <a:t>4</a:t>
            </a:r>
          </a:p>
        </p:txBody>
      </p:sp>
      <p:sp>
        <p:nvSpPr>
          <p:cNvPr id="699" name="Square"/>
          <p:cNvSpPr/>
          <p:nvPr/>
        </p:nvSpPr>
        <p:spPr>
          <a:xfrm>
            <a:off x="6128127" y="3432456"/>
            <a:ext cx="426335" cy="436895"/>
          </a:xfrm>
          <a:prstGeom prst="rect">
            <a:avLst/>
          </a:prstGeom>
          <a:ln w="15240">
            <a:solidFill>
              <a:srgbClr val="FFFFFF"/>
            </a:solidFill>
            <a:miter lim="400000"/>
          </a:ln>
        </p:spPr>
        <p:txBody>
          <a:bodyPr lIns="45719" rIns="45719"/>
          <a:lstStyle/>
          <a:p>
            <a:pPr algn="ctr">
              <a:defRPr sz="23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pPr>
          </a:p>
        </p:txBody>
      </p:sp>
      <p:sp>
        <p:nvSpPr>
          <p:cNvPr id="700" name="6"/>
          <p:cNvSpPr txBox="1"/>
          <p:nvPr/>
        </p:nvSpPr>
        <p:spPr>
          <a:xfrm>
            <a:off x="6206623" y="3401983"/>
            <a:ext cx="273610" cy="49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lvl1pPr>
          </a:lstStyle>
          <a:p>
            <a:pPr/>
            <a:r>
              <a:t>6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Text Placeholder 1"/>
          <p:cNvSpPr txBox="1"/>
          <p:nvPr>
            <p:ph type="body" sz="quarter" idx="1"/>
          </p:nvPr>
        </p:nvSpPr>
        <p:spPr>
          <a:xfrm>
            <a:off x="2087563" y="6490010"/>
            <a:ext cx="2606676" cy="367991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03" name="Text Placeholder 3"/>
          <p:cNvSpPr/>
          <p:nvPr>
            <p:ph type="body" idx="2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Sorting</a:t>
            </a:r>
          </a:p>
        </p:txBody>
      </p:sp>
      <p:sp>
        <p:nvSpPr>
          <p:cNvPr id="704" name="Sort this numbers in ascending order"/>
          <p:cNvSpPr txBox="1"/>
          <p:nvPr/>
        </p:nvSpPr>
        <p:spPr>
          <a:xfrm>
            <a:off x="2618142" y="993895"/>
            <a:ext cx="4646881" cy="485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3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lvl1pPr>
          </a:lstStyle>
          <a:p>
            <a:pPr/>
            <a:r>
              <a:t>Sort this numbers in ascending order</a:t>
            </a:r>
          </a:p>
        </p:txBody>
      </p:sp>
      <p:sp>
        <p:nvSpPr>
          <p:cNvPr id="705" name="Square"/>
          <p:cNvSpPr/>
          <p:nvPr/>
        </p:nvSpPr>
        <p:spPr>
          <a:xfrm>
            <a:off x="3835868" y="1815689"/>
            <a:ext cx="426335" cy="436895"/>
          </a:xfrm>
          <a:prstGeom prst="rect">
            <a:avLst/>
          </a:prstGeom>
          <a:ln w="15240">
            <a:solidFill>
              <a:srgbClr val="FFFFFF"/>
            </a:solidFill>
            <a:miter lim="400000"/>
          </a:ln>
        </p:spPr>
        <p:txBody>
          <a:bodyPr lIns="45719" rIns="45719"/>
          <a:lstStyle/>
          <a:p>
            <a:pPr algn="ctr">
              <a:defRPr sz="23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pPr>
          </a:p>
        </p:txBody>
      </p:sp>
      <p:sp>
        <p:nvSpPr>
          <p:cNvPr id="706" name="1"/>
          <p:cNvSpPr txBox="1"/>
          <p:nvPr/>
        </p:nvSpPr>
        <p:spPr>
          <a:xfrm>
            <a:off x="3927064" y="1785216"/>
            <a:ext cx="263551" cy="49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707" name="Square"/>
          <p:cNvSpPr/>
          <p:nvPr/>
        </p:nvSpPr>
        <p:spPr>
          <a:xfrm>
            <a:off x="4409533" y="1814975"/>
            <a:ext cx="426335" cy="436895"/>
          </a:xfrm>
          <a:prstGeom prst="rect">
            <a:avLst/>
          </a:prstGeom>
          <a:ln w="15240">
            <a:solidFill>
              <a:srgbClr val="FFFFFF"/>
            </a:solidFill>
            <a:miter lim="400000"/>
          </a:ln>
        </p:spPr>
        <p:txBody>
          <a:bodyPr lIns="45719" rIns="45719"/>
          <a:lstStyle/>
          <a:p>
            <a:pPr algn="ctr">
              <a:defRPr sz="23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pPr>
          </a:p>
        </p:txBody>
      </p:sp>
      <p:sp>
        <p:nvSpPr>
          <p:cNvPr id="708" name="4"/>
          <p:cNvSpPr txBox="1"/>
          <p:nvPr/>
        </p:nvSpPr>
        <p:spPr>
          <a:xfrm>
            <a:off x="4488029" y="1784502"/>
            <a:ext cx="276353" cy="49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lvl1pPr>
          </a:lstStyle>
          <a:p>
            <a:pPr/>
            <a:r>
              <a:t>4</a:t>
            </a:r>
          </a:p>
        </p:txBody>
      </p:sp>
      <p:sp>
        <p:nvSpPr>
          <p:cNvPr id="709" name="Square"/>
          <p:cNvSpPr/>
          <p:nvPr/>
        </p:nvSpPr>
        <p:spPr>
          <a:xfrm>
            <a:off x="4983198" y="1815689"/>
            <a:ext cx="426335" cy="436895"/>
          </a:xfrm>
          <a:prstGeom prst="rect">
            <a:avLst/>
          </a:prstGeom>
          <a:ln w="15240">
            <a:solidFill>
              <a:srgbClr val="FFFFFF"/>
            </a:solidFill>
            <a:miter lim="400000"/>
          </a:ln>
        </p:spPr>
        <p:txBody>
          <a:bodyPr lIns="45719" rIns="45719"/>
          <a:lstStyle/>
          <a:p>
            <a:pPr algn="ctr">
              <a:defRPr sz="23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pPr>
          </a:p>
        </p:txBody>
      </p:sp>
      <p:sp>
        <p:nvSpPr>
          <p:cNvPr id="710" name="6"/>
          <p:cNvSpPr txBox="1"/>
          <p:nvPr/>
        </p:nvSpPr>
        <p:spPr>
          <a:xfrm>
            <a:off x="5061694" y="1785216"/>
            <a:ext cx="273610" cy="49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lvl1pPr>
          </a:lstStyle>
          <a:p>
            <a:pPr/>
            <a:r>
              <a:t>6</a:t>
            </a:r>
          </a:p>
        </p:txBody>
      </p:sp>
      <p:sp>
        <p:nvSpPr>
          <p:cNvPr id="711" name="Square"/>
          <p:cNvSpPr/>
          <p:nvPr/>
        </p:nvSpPr>
        <p:spPr>
          <a:xfrm>
            <a:off x="5556863" y="1812979"/>
            <a:ext cx="426336" cy="436895"/>
          </a:xfrm>
          <a:prstGeom prst="rect">
            <a:avLst/>
          </a:prstGeom>
          <a:ln w="15240">
            <a:solidFill>
              <a:srgbClr val="FFFFFF"/>
            </a:solidFill>
            <a:miter lim="400000"/>
          </a:ln>
        </p:spPr>
        <p:txBody>
          <a:bodyPr lIns="45719" rIns="45719"/>
          <a:lstStyle/>
          <a:p>
            <a:pPr algn="ctr">
              <a:defRPr sz="23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pPr>
          </a:p>
        </p:txBody>
      </p:sp>
      <p:sp>
        <p:nvSpPr>
          <p:cNvPr id="712" name="3"/>
          <p:cNvSpPr txBox="1"/>
          <p:nvPr/>
        </p:nvSpPr>
        <p:spPr>
          <a:xfrm>
            <a:off x="5635360" y="1782506"/>
            <a:ext cx="266904" cy="49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713" name="Square"/>
          <p:cNvSpPr/>
          <p:nvPr/>
        </p:nvSpPr>
        <p:spPr>
          <a:xfrm>
            <a:off x="6125725" y="1808988"/>
            <a:ext cx="426335" cy="436895"/>
          </a:xfrm>
          <a:prstGeom prst="rect">
            <a:avLst/>
          </a:prstGeom>
          <a:ln w="15240">
            <a:solidFill>
              <a:srgbClr val="FFFFFF"/>
            </a:solidFill>
            <a:miter lim="400000"/>
          </a:ln>
        </p:spPr>
        <p:txBody>
          <a:bodyPr lIns="45719" rIns="45719"/>
          <a:lstStyle/>
          <a:p>
            <a:pPr algn="ctr">
              <a:defRPr sz="23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pPr>
          </a:p>
        </p:txBody>
      </p:sp>
      <p:sp>
        <p:nvSpPr>
          <p:cNvPr id="714" name="2"/>
          <p:cNvSpPr txBox="1"/>
          <p:nvPr/>
        </p:nvSpPr>
        <p:spPr>
          <a:xfrm>
            <a:off x="6204221" y="1778515"/>
            <a:ext cx="269343" cy="49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715" name="Bubble sort"/>
          <p:cNvSpPr txBox="1"/>
          <p:nvPr/>
        </p:nvSpPr>
        <p:spPr>
          <a:xfrm>
            <a:off x="2634723" y="2614726"/>
            <a:ext cx="1512355" cy="485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3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lvl1pPr>
          </a:lstStyle>
          <a:p>
            <a:pPr/>
            <a:r>
              <a:t>Bubble sort</a:t>
            </a:r>
          </a:p>
        </p:txBody>
      </p:sp>
      <p:sp>
        <p:nvSpPr>
          <p:cNvPr id="716" name="Square"/>
          <p:cNvSpPr/>
          <p:nvPr/>
        </p:nvSpPr>
        <p:spPr>
          <a:xfrm>
            <a:off x="3838269" y="3439157"/>
            <a:ext cx="426336" cy="436895"/>
          </a:xfrm>
          <a:prstGeom prst="rect">
            <a:avLst/>
          </a:prstGeom>
          <a:ln w="15240">
            <a:solidFill>
              <a:srgbClr val="FFFFFF"/>
            </a:solidFill>
            <a:miter lim="400000"/>
          </a:ln>
        </p:spPr>
        <p:txBody>
          <a:bodyPr lIns="45719" rIns="45719"/>
          <a:lstStyle/>
          <a:p>
            <a:pPr algn="ctr">
              <a:defRPr sz="23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pPr>
          </a:p>
        </p:txBody>
      </p:sp>
      <p:sp>
        <p:nvSpPr>
          <p:cNvPr id="717" name="1"/>
          <p:cNvSpPr txBox="1"/>
          <p:nvPr/>
        </p:nvSpPr>
        <p:spPr>
          <a:xfrm>
            <a:off x="3929466" y="3408684"/>
            <a:ext cx="263551" cy="49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718" name="Square"/>
          <p:cNvSpPr/>
          <p:nvPr/>
        </p:nvSpPr>
        <p:spPr>
          <a:xfrm>
            <a:off x="4411935" y="3438443"/>
            <a:ext cx="426335" cy="436895"/>
          </a:xfrm>
          <a:prstGeom prst="rect">
            <a:avLst/>
          </a:prstGeom>
          <a:solidFill>
            <a:schemeClr val="accent6">
              <a:satOff val="-3457"/>
              <a:lumOff val="26078"/>
            </a:schemeClr>
          </a:solidFill>
          <a:ln w="15240">
            <a:solidFill>
              <a:srgbClr val="D63931"/>
            </a:solidFill>
            <a:miter lim="400000"/>
          </a:ln>
        </p:spPr>
        <p:txBody>
          <a:bodyPr lIns="45719" rIns="45719"/>
          <a:lstStyle/>
          <a:p>
            <a:pPr algn="ctr">
              <a:defRPr sz="23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pPr>
          </a:p>
        </p:txBody>
      </p:sp>
      <p:sp>
        <p:nvSpPr>
          <p:cNvPr id="719" name="3"/>
          <p:cNvSpPr txBox="1"/>
          <p:nvPr/>
        </p:nvSpPr>
        <p:spPr>
          <a:xfrm>
            <a:off x="4490431" y="3407970"/>
            <a:ext cx="266904" cy="49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720" name="Square"/>
          <p:cNvSpPr/>
          <p:nvPr/>
        </p:nvSpPr>
        <p:spPr>
          <a:xfrm>
            <a:off x="4985600" y="3439157"/>
            <a:ext cx="426335" cy="436895"/>
          </a:xfrm>
          <a:prstGeom prst="rect">
            <a:avLst/>
          </a:prstGeom>
          <a:solidFill>
            <a:schemeClr val="accent6">
              <a:satOff val="-3457"/>
              <a:lumOff val="26078"/>
            </a:schemeClr>
          </a:solidFill>
          <a:ln w="15240">
            <a:solidFill>
              <a:srgbClr val="D63931"/>
            </a:solidFill>
            <a:miter lim="400000"/>
          </a:ln>
        </p:spPr>
        <p:txBody>
          <a:bodyPr lIns="45719" rIns="45719"/>
          <a:lstStyle/>
          <a:p>
            <a:pPr algn="ctr">
              <a:defRPr sz="23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pPr>
          </a:p>
        </p:txBody>
      </p:sp>
      <p:sp>
        <p:nvSpPr>
          <p:cNvPr id="721" name="2"/>
          <p:cNvSpPr txBox="1"/>
          <p:nvPr/>
        </p:nvSpPr>
        <p:spPr>
          <a:xfrm>
            <a:off x="5064096" y="3408684"/>
            <a:ext cx="269343" cy="49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722" name="Square"/>
          <p:cNvSpPr/>
          <p:nvPr/>
        </p:nvSpPr>
        <p:spPr>
          <a:xfrm>
            <a:off x="5559265" y="3436447"/>
            <a:ext cx="426336" cy="436896"/>
          </a:xfrm>
          <a:prstGeom prst="rect">
            <a:avLst/>
          </a:prstGeom>
          <a:ln w="15240">
            <a:solidFill>
              <a:srgbClr val="FFFFFF"/>
            </a:solidFill>
            <a:miter lim="400000"/>
          </a:ln>
        </p:spPr>
        <p:txBody>
          <a:bodyPr lIns="45719" rIns="45719"/>
          <a:lstStyle/>
          <a:p>
            <a:pPr algn="ctr">
              <a:defRPr sz="23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pPr>
          </a:p>
        </p:txBody>
      </p:sp>
      <p:sp>
        <p:nvSpPr>
          <p:cNvPr id="723" name="4"/>
          <p:cNvSpPr txBox="1"/>
          <p:nvPr/>
        </p:nvSpPr>
        <p:spPr>
          <a:xfrm>
            <a:off x="5637762" y="3405975"/>
            <a:ext cx="276353" cy="49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lvl1pPr>
          </a:lstStyle>
          <a:p>
            <a:pPr/>
            <a:r>
              <a:t>4</a:t>
            </a:r>
          </a:p>
        </p:txBody>
      </p:sp>
      <p:sp>
        <p:nvSpPr>
          <p:cNvPr id="724" name="Square"/>
          <p:cNvSpPr/>
          <p:nvPr/>
        </p:nvSpPr>
        <p:spPr>
          <a:xfrm>
            <a:off x="6128127" y="3432456"/>
            <a:ext cx="426335" cy="436895"/>
          </a:xfrm>
          <a:prstGeom prst="rect">
            <a:avLst/>
          </a:prstGeom>
          <a:ln w="15240">
            <a:solidFill>
              <a:srgbClr val="FFFFFF"/>
            </a:solidFill>
            <a:miter lim="400000"/>
          </a:ln>
        </p:spPr>
        <p:txBody>
          <a:bodyPr lIns="45719" rIns="45719"/>
          <a:lstStyle/>
          <a:p>
            <a:pPr algn="ctr">
              <a:defRPr sz="23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pPr>
          </a:p>
        </p:txBody>
      </p:sp>
      <p:sp>
        <p:nvSpPr>
          <p:cNvPr id="725" name="6"/>
          <p:cNvSpPr txBox="1"/>
          <p:nvPr/>
        </p:nvSpPr>
        <p:spPr>
          <a:xfrm>
            <a:off x="6206623" y="3401983"/>
            <a:ext cx="273610" cy="49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lvl1pPr>
          </a:lstStyle>
          <a:p>
            <a:pPr/>
            <a:r>
              <a:t>6</a:t>
            </a:r>
          </a:p>
        </p:txBody>
      </p:sp>
      <p:sp>
        <p:nvSpPr>
          <p:cNvPr id="727" name="Connection Line"/>
          <p:cNvSpPr/>
          <p:nvPr/>
        </p:nvSpPr>
        <p:spPr>
          <a:xfrm>
            <a:off x="4648267" y="3967727"/>
            <a:ext cx="528828" cy="1740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0" fill="norm" stroke="1" extrusionOk="0">
                <a:moveTo>
                  <a:pt x="0" y="0"/>
                </a:moveTo>
                <a:cubicBezTo>
                  <a:pt x="7939" y="21600"/>
                  <a:pt x="15139" y="21600"/>
                  <a:pt x="21600" y="1"/>
                </a:cubicBezTo>
              </a:path>
            </a:pathLst>
          </a:custGeom>
          <a:ln w="25400">
            <a:solidFill>
              <a:srgbClr val="D63931"/>
            </a:solidFill>
            <a:miter/>
            <a:headEnd type="triangle"/>
            <a:tailEnd type="triangle"/>
          </a:ln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Text Placeholder 1"/>
          <p:cNvSpPr txBox="1"/>
          <p:nvPr>
            <p:ph type="body" sz="quarter" idx="1"/>
          </p:nvPr>
        </p:nvSpPr>
        <p:spPr>
          <a:xfrm>
            <a:off x="2087563" y="6490010"/>
            <a:ext cx="2606676" cy="367991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30" name="Text Placeholder 3"/>
          <p:cNvSpPr/>
          <p:nvPr>
            <p:ph type="body" idx="2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Sorting</a:t>
            </a:r>
          </a:p>
        </p:txBody>
      </p:sp>
      <p:sp>
        <p:nvSpPr>
          <p:cNvPr id="731" name="Sort this numbers in ascending order"/>
          <p:cNvSpPr txBox="1"/>
          <p:nvPr/>
        </p:nvSpPr>
        <p:spPr>
          <a:xfrm>
            <a:off x="2618142" y="993895"/>
            <a:ext cx="4646881" cy="485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3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lvl1pPr>
          </a:lstStyle>
          <a:p>
            <a:pPr/>
            <a:r>
              <a:t>Sort this numbers in ascending order</a:t>
            </a:r>
          </a:p>
        </p:txBody>
      </p:sp>
      <p:sp>
        <p:nvSpPr>
          <p:cNvPr id="732" name="Square"/>
          <p:cNvSpPr/>
          <p:nvPr/>
        </p:nvSpPr>
        <p:spPr>
          <a:xfrm>
            <a:off x="3835868" y="1815689"/>
            <a:ext cx="426335" cy="436895"/>
          </a:xfrm>
          <a:prstGeom prst="rect">
            <a:avLst/>
          </a:prstGeom>
          <a:ln w="15240">
            <a:solidFill>
              <a:srgbClr val="FFFFFF"/>
            </a:solidFill>
            <a:miter lim="400000"/>
          </a:ln>
        </p:spPr>
        <p:txBody>
          <a:bodyPr lIns="45719" rIns="45719"/>
          <a:lstStyle/>
          <a:p>
            <a:pPr algn="ctr">
              <a:defRPr sz="23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pPr>
          </a:p>
        </p:txBody>
      </p:sp>
      <p:sp>
        <p:nvSpPr>
          <p:cNvPr id="733" name="1"/>
          <p:cNvSpPr txBox="1"/>
          <p:nvPr/>
        </p:nvSpPr>
        <p:spPr>
          <a:xfrm>
            <a:off x="3927064" y="1785216"/>
            <a:ext cx="263551" cy="49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734" name="Square"/>
          <p:cNvSpPr/>
          <p:nvPr/>
        </p:nvSpPr>
        <p:spPr>
          <a:xfrm>
            <a:off x="4409533" y="1814975"/>
            <a:ext cx="426335" cy="436895"/>
          </a:xfrm>
          <a:prstGeom prst="rect">
            <a:avLst/>
          </a:prstGeom>
          <a:ln w="15240">
            <a:solidFill>
              <a:srgbClr val="FFFFFF"/>
            </a:solidFill>
            <a:miter lim="400000"/>
          </a:ln>
        </p:spPr>
        <p:txBody>
          <a:bodyPr lIns="45719" rIns="45719"/>
          <a:lstStyle/>
          <a:p>
            <a:pPr algn="ctr">
              <a:defRPr sz="23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pPr>
          </a:p>
        </p:txBody>
      </p:sp>
      <p:sp>
        <p:nvSpPr>
          <p:cNvPr id="735" name="4"/>
          <p:cNvSpPr txBox="1"/>
          <p:nvPr/>
        </p:nvSpPr>
        <p:spPr>
          <a:xfrm>
            <a:off x="4488029" y="1784502"/>
            <a:ext cx="276353" cy="49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lvl1pPr>
          </a:lstStyle>
          <a:p>
            <a:pPr/>
            <a:r>
              <a:t>4</a:t>
            </a:r>
          </a:p>
        </p:txBody>
      </p:sp>
      <p:sp>
        <p:nvSpPr>
          <p:cNvPr id="736" name="Square"/>
          <p:cNvSpPr/>
          <p:nvPr/>
        </p:nvSpPr>
        <p:spPr>
          <a:xfrm>
            <a:off x="4983198" y="1815689"/>
            <a:ext cx="426335" cy="436895"/>
          </a:xfrm>
          <a:prstGeom prst="rect">
            <a:avLst/>
          </a:prstGeom>
          <a:ln w="15240">
            <a:solidFill>
              <a:srgbClr val="FFFFFF"/>
            </a:solidFill>
            <a:miter lim="400000"/>
          </a:ln>
        </p:spPr>
        <p:txBody>
          <a:bodyPr lIns="45719" rIns="45719"/>
          <a:lstStyle/>
          <a:p>
            <a:pPr algn="ctr">
              <a:defRPr sz="23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pPr>
          </a:p>
        </p:txBody>
      </p:sp>
      <p:sp>
        <p:nvSpPr>
          <p:cNvPr id="737" name="6"/>
          <p:cNvSpPr txBox="1"/>
          <p:nvPr/>
        </p:nvSpPr>
        <p:spPr>
          <a:xfrm>
            <a:off x="5061694" y="1785216"/>
            <a:ext cx="273610" cy="49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lvl1pPr>
          </a:lstStyle>
          <a:p>
            <a:pPr/>
            <a:r>
              <a:t>6</a:t>
            </a:r>
          </a:p>
        </p:txBody>
      </p:sp>
      <p:sp>
        <p:nvSpPr>
          <p:cNvPr id="738" name="Square"/>
          <p:cNvSpPr/>
          <p:nvPr/>
        </p:nvSpPr>
        <p:spPr>
          <a:xfrm>
            <a:off x="5556863" y="1812979"/>
            <a:ext cx="426336" cy="436895"/>
          </a:xfrm>
          <a:prstGeom prst="rect">
            <a:avLst/>
          </a:prstGeom>
          <a:ln w="15240">
            <a:solidFill>
              <a:srgbClr val="FFFFFF"/>
            </a:solidFill>
            <a:miter lim="400000"/>
          </a:ln>
        </p:spPr>
        <p:txBody>
          <a:bodyPr lIns="45719" rIns="45719"/>
          <a:lstStyle/>
          <a:p>
            <a:pPr algn="ctr">
              <a:defRPr sz="23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pPr>
          </a:p>
        </p:txBody>
      </p:sp>
      <p:sp>
        <p:nvSpPr>
          <p:cNvPr id="739" name="3"/>
          <p:cNvSpPr txBox="1"/>
          <p:nvPr/>
        </p:nvSpPr>
        <p:spPr>
          <a:xfrm>
            <a:off x="5635360" y="1782506"/>
            <a:ext cx="266904" cy="49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740" name="Square"/>
          <p:cNvSpPr/>
          <p:nvPr/>
        </p:nvSpPr>
        <p:spPr>
          <a:xfrm>
            <a:off x="6125725" y="1808988"/>
            <a:ext cx="426335" cy="436895"/>
          </a:xfrm>
          <a:prstGeom prst="rect">
            <a:avLst/>
          </a:prstGeom>
          <a:ln w="15240">
            <a:solidFill>
              <a:srgbClr val="FFFFFF"/>
            </a:solidFill>
            <a:miter lim="400000"/>
          </a:ln>
        </p:spPr>
        <p:txBody>
          <a:bodyPr lIns="45719" rIns="45719"/>
          <a:lstStyle/>
          <a:p>
            <a:pPr algn="ctr">
              <a:defRPr sz="23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pPr>
          </a:p>
        </p:txBody>
      </p:sp>
      <p:sp>
        <p:nvSpPr>
          <p:cNvPr id="741" name="2"/>
          <p:cNvSpPr txBox="1"/>
          <p:nvPr/>
        </p:nvSpPr>
        <p:spPr>
          <a:xfrm>
            <a:off x="6204221" y="1778515"/>
            <a:ext cx="269343" cy="49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742" name="Bubble sort"/>
          <p:cNvSpPr txBox="1"/>
          <p:nvPr/>
        </p:nvSpPr>
        <p:spPr>
          <a:xfrm>
            <a:off x="2634723" y="2614726"/>
            <a:ext cx="1512355" cy="485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3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lvl1pPr>
          </a:lstStyle>
          <a:p>
            <a:pPr/>
            <a:r>
              <a:t>Bubble sort</a:t>
            </a:r>
          </a:p>
        </p:txBody>
      </p:sp>
      <p:sp>
        <p:nvSpPr>
          <p:cNvPr id="743" name="Square"/>
          <p:cNvSpPr/>
          <p:nvPr/>
        </p:nvSpPr>
        <p:spPr>
          <a:xfrm>
            <a:off x="3838269" y="3439157"/>
            <a:ext cx="426336" cy="436895"/>
          </a:xfrm>
          <a:prstGeom prst="rect">
            <a:avLst/>
          </a:prstGeom>
          <a:ln w="15240">
            <a:solidFill>
              <a:srgbClr val="FFFFFF"/>
            </a:solidFill>
            <a:miter lim="400000"/>
          </a:ln>
        </p:spPr>
        <p:txBody>
          <a:bodyPr lIns="45719" rIns="45719"/>
          <a:lstStyle/>
          <a:p>
            <a:pPr algn="ctr">
              <a:defRPr sz="23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pPr>
          </a:p>
        </p:txBody>
      </p:sp>
      <p:sp>
        <p:nvSpPr>
          <p:cNvPr id="744" name="1"/>
          <p:cNvSpPr txBox="1"/>
          <p:nvPr/>
        </p:nvSpPr>
        <p:spPr>
          <a:xfrm>
            <a:off x="3929466" y="3408684"/>
            <a:ext cx="263551" cy="49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745" name="Square"/>
          <p:cNvSpPr/>
          <p:nvPr/>
        </p:nvSpPr>
        <p:spPr>
          <a:xfrm>
            <a:off x="4411935" y="3438443"/>
            <a:ext cx="426335" cy="436895"/>
          </a:xfrm>
          <a:prstGeom prst="rect">
            <a:avLst/>
          </a:prstGeom>
          <a:solidFill>
            <a:schemeClr val="accent6">
              <a:satOff val="-3457"/>
              <a:lumOff val="26078"/>
            </a:schemeClr>
          </a:solidFill>
          <a:ln w="15240">
            <a:solidFill>
              <a:srgbClr val="FFFFFF"/>
            </a:solidFill>
            <a:miter lim="400000"/>
          </a:ln>
        </p:spPr>
        <p:txBody>
          <a:bodyPr lIns="45719" rIns="45719"/>
          <a:lstStyle/>
          <a:p>
            <a:pPr algn="ctr">
              <a:defRPr sz="23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pPr>
          </a:p>
        </p:txBody>
      </p:sp>
      <p:sp>
        <p:nvSpPr>
          <p:cNvPr id="746" name="2"/>
          <p:cNvSpPr txBox="1"/>
          <p:nvPr/>
        </p:nvSpPr>
        <p:spPr>
          <a:xfrm>
            <a:off x="4490431" y="3407970"/>
            <a:ext cx="269343" cy="49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747" name="Square"/>
          <p:cNvSpPr/>
          <p:nvPr/>
        </p:nvSpPr>
        <p:spPr>
          <a:xfrm>
            <a:off x="4985600" y="3439157"/>
            <a:ext cx="426335" cy="436895"/>
          </a:xfrm>
          <a:prstGeom prst="rect">
            <a:avLst/>
          </a:prstGeom>
          <a:solidFill>
            <a:schemeClr val="accent6">
              <a:satOff val="-3457"/>
              <a:lumOff val="26078"/>
            </a:schemeClr>
          </a:solidFill>
          <a:ln w="15240">
            <a:solidFill>
              <a:srgbClr val="FFFFFF"/>
            </a:solidFill>
            <a:miter lim="400000"/>
          </a:ln>
        </p:spPr>
        <p:txBody>
          <a:bodyPr lIns="45719" rIns="45719"/>
          <a:lstStyle/>
          <a:p>
            <a:pPr algn="ctr">
              <a:defRPr sz="23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pPr>
          </a:p>
        </p:txBody>
      </p:sp>
      <p:sp>
        <p:nvSpPr>
          <p:cNvPr id="748" name="3"/>
          <p:cNvSpPr txBox="1"/>
          <p:nvPr/>
        </p:nvSpPr>
        <p:spPr>
          <a:xfrm>
            <a:off x="5064096" y="3408684"/>
            <a:ext cx="266904" cy="49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749" name="Square"/>
          <p:cNvSpPr/>
          <p:nvPr/>
        </p:nvSpPr>
        <p:spPr>
          <a:xfrm>
            <a:off x="5559265" y="3436447"/>
            <a:ext cx="426336" cy="436896"/>
          </a:xfrm>
          <a:prstGeom prst="rect">
            <a:avLst/>
          </a:prstGeom>
          <a:ln w="15240">
            <a:solidFill>
              <a:srgbClr val="FFFFFF"/>
            </a:solidFill>
            <a:miter lim="400000"/>
          </a:ln>
        </p:spPr>
        <p:txBody>
          <a:bodyPr lIns="45719" rIns="45719"/>
          <a:lstStyle/>
          <a:p>
            <a:pPr algn="ctr">
              <a:defRPr sz="23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pPr>
          </a:p>
        </p:txBody>
      </p:sp>
      <p:sp>
        <p:nvSpPr>
          <p:cNvPr id="750" name="4"/>
          <p:cNvSpPr txBox="1"/>
          <p:nvPr/>
        </p:nvSpPr>
        <p:spPr>
          <a:xfrm>
            <a:off x="5637762" y="3405975"/>
            <a:ext cx="276353" cy="49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lvl1pPr>
          </a:lstStyle>
          <a:p>
            <a:pPr/>
            <a:r>
              <a:t>4</a:t>
            </a:r>
          </a:p>
        </p:txBody>
      </p:sp>
      <p:sp>
        <p:nvSpPr>
          <p:cNvPr id="751" name="Square"/>
          <p:cNvSpPr/>
          <p:nvPr/>
        </p:nvSpPr>
        <p:spPr>
          <a:xfrm>
            <a:off x="6128127" y="3432456"/>
            <a:ext cx="426335" cy="436895"/>
          </a:xfrm>
          <a:prstGeom prst="rect">
            <a:avLst/>
          </a:prstGeom>
          <a:ln w="15240">
            <a:solidFill>
              <a:srgbClr val="FFFFFF"/>
            </a:solidFill>
            <a:miter lim="400000"/>
          </a:ln>
        </p:spPr>
        <p:txBody>
          <a:bodyPr lIns="45719" rIns="45719"/>
          <a:lstStyle/>
          <a:p>
            <a:pPr algn="ctr">
              <a:defRPr sz="23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pPr>
          </a:p>
        </p:txBody>
      </p:sp>
      <p:sp>
        <p:nvSpPr>
          <p:cNvPr id="752" name="6"/>
          <p:cNvSpPr txBox="1"/>
          <p:nvPr/>
        </p:nvSpPr>
        <p:spPr>
          <a:xfrm>
            <a:off x="6206623" y="3401983"/>
            <a:ext cx="273610" cy="49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lvl1pPr>
          </a:lstStyle>
          <a:p>
            <a:pPr/>
            <a:r>
              <a:t>6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Text Placeholder 1"/>
          <p:cNvSpPr txBox="1"/>
          <p:nvPr>
            <p:ph type="body" sz="quarter" idx="1"/>
          </p:nvPr>
        </p:nvSpPr>
        <p:spPr>
          <a:xfrm>
            <a:off x="2087563" y="6490010"/>
            <a:ext cx="2606676" cy="367991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55" name="Text Placeholder 3"/>
          <p:cNvSpPr/>
          <p:nvPr>
            <p:ph type="body" idx="2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Sorting</a:t>
            </a:r>
          </a:p>
        </p:txBody>
      </p:sp>
      <p:sp>
        <p:nvSpPr>
          <p:cNvPr id="756" name="Sort this numbers in ascending order"/>
          <p:cNvSpPr txBox="1"/>
          <p:nvPr/>
        </p:nvSpPr>
        <p:spPr>
          <a:xfrm>
            <a:off x="2618142" y="993895"/>
            <a:ext cx="4646881" cy="485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3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lvl1pPr>
          </a:lstStyle>
          <a:p>
            <a:pPr/>
            <a:r>
              <a:t>Sort this numbers in ascending order</a:t>
            </a:r>
          </a:p>
        </p:txBody>
      </p:sp>
      <p:sp>
        <p:nvSpPr>
          <p:cNvPr id="757" name="Square"/>
          <p:cNvSpPr/>
          <p:nvPr/>
        </p:nvSpPr>
        <p:spPr>
          <a:xfrm>
            <a:off x="3835868" y="1815689"/>
            <a:ext cx="426335" cy="436895"/>
          </a:xfrm>
          <a:prstGeom prst="rect">
            <a:avLst/>
          </a:prstGeom>
          <a:ln w="15240">
            <a:solidFill>
              <a:srgbClr val="FFFFFF"/>
            </a:solidFill>
            <a:miter lim="400000"/>
          </a:ln>
        </p:spPr>
        <p:txBody>
          <a:bodyPr lIns="45719" rIns="45719"/>
          <a:lstStyle/>
          <a:p>
            <a:pPr algn="ctr">
              <a:defRPr sz="23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pPr>
          </a:p>
        </p:txBody>
      </p:sp>
      <p:sp>
        <p:nvSpPr>
          <p:cNvPr id="758" name="1"/>
          <p:cNvSpPr txBox="1"/>
          <p:nvPr/>
        </p:nvSpPr>
        <p:spPr>
          <a:xfrm>
            <a:off x="3927064" y="1785216"/>
            <a:ext cx="263551" cy="49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759" name="Square"/>
          <p:cNvSpPr/>
          <p:nvPr/>
        </p:nvSpPr>
        <p:spPr>
          <a:xfrm>
            <a:off x="4409533" y="1814975"/>
            <a:ext cx="426335" cy="436895"/>
          </a:xfrm>
          <a:prstGeom prst="rect">
            <a:avLst/>
          </a:prstGeom>
          <a:ln w="15240">
            <a:solidFill>
              <a:srgbClr val="FFFFFF"/>
            </a:solidFill>
            <a:miter lim="400000"/>
          </a:ln>
        </p:spPr>
        <p:txBody>
          <a:bodyPr lIns="45719" rIns="45719"/>
          <a:lstStyle/>
          <a:p>
            <a:pPr algn="ctr">
              <a:defRPr sz="23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pPr>
          </a:p>
        </p:txBody>
      </p:sp>
      <p:sp>
        <p:nvSpPr>
          <p:cNvPr id="760" name="4"/>
          <p:cNvSpPr txBox="1"/>
          <p:nvPr/>
        </p:nvSpPr>
        <p:spPr>
          <a:xfrm>
            <a:off x="4488029" y="1784502"/>
            <a:ext cx="276353" cy="49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lvl1pPr>
          </a:lstStyle>
          <a:p>
            <a:pPr/>
            <a:r>
              <a:t>4</a:t>
            </a:r>
          </a:p>
        </p:txBody>
      </p:sp>
      <p:sp>
        <p:nvSpPr>
          <p:cNvPr id="761" name="Square"/>
          <p:cNvSpPr/>
          <p:nvPr/>
        </p:nvSpPr>
        <p:spPr>
          <a:xfrm>
            <a:off x="4983198" y="1815689"/>
            <a:ext cx="426335" cy="436895"/>
          </a:xfrm>
          <a:prstGeom prst="rect">
            <a:avLst/>
          </a:prstGeom>
          <a:ln w="15240">
            <a:solidFill>
              <a:srgbClr val="FFFFFF"/>
            </a:solidFill>
            <a:miter lim="400000"/>
          </a:ln>
        </p:spPr>
        <p:txBody>
          <a:bodyPr lIns="45719" rIns="45719"/>
          <a:lstStyle/>
          <a:p>
            <a:pPr algn="ctr">
              <a:defRPr sz="23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pPr>
          </a:p>
        </p:txBody>
      </p:sp>
      <p:sp>
        <p:nvSpPr>
          <p:cNvPr id="762" name="6"/>
          <p:cNvSpPr txBox="1"/>
          <p:nvPr/>
        </p:nvSpPr>
        <p:spPr>
          <a:xfrm>
            <a:off x="5061694" y="1785216"/>
            <a:ext cx="273610" cy="49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lvl1pPr>
          </a:lstStyle>
          <a:p>
            <a:pPr/>
            <a:r>
              <a:t>6</a:t>
            </a:r>
          </a:p>
        </p:txBody>
      </p:sp>
      <p:sp>
        <p:nvSpPr>
          <p:cNvPr id="763" name="Square"/>
          <p:cNvSpPr/>
          <p:nvPr/>
        </p:nvSpPr>
        <p:spPr>
          <a:xfrm>
            <a:off x="5556863" y="1812979"/>
            <a:ext cx="426336" cy="436895"/>
          </a:xfrm>
          <a:prstGeom prst="rect">
            <a:avLst/>
          </a:prstGeom>
          <a:ln w="15240">
            <a:solidFill>
              <a:srgbClr val="FFFFFF"/>
            </a:solidFill>
            <a:miter lim="400000"/>
          </a:ln>
        </p:spPr>
        <p:txBody>
          <a:bodyPr lIns="45719" rIns="45719"/>
          <a:lstStyle/>
          <a:p>
            <a:pPr algn="ctr">
              <a:defRPr sz="23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pPr>
          </a:p>
        </p:txBody>
      </p:sp>
      <p:sp>
        <p:nvSpPr>
          <p:cNvPr id="764" name="3"/>
          <p:cNvSpPr txBox="1"/>
          <p:nvPr/>
        </p:nvSpPr>
        <p:spPr>
          <a:xfrm>
            <a:off x="5635360" y="1782506"/>
            <a:ext cx="266904" cy="49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765" name="Square"/>
          <p:cNvSpPr/>
          <p:nvPr/>
        </p:nvSpPr>
        <p:spPr>
          <a:xfrm>
            <a:off x="6125725" y="1808988"/>
            <a:ext cx="426335" cy="436895"/>
          </a:xfrm>
          <a:prstGeom prst="rect">
            <a:avLst/>
          </a:prstGeom>
          <a:ln w="15240">
            <a:solidFill>
              <a:srgbClr val="FFFFFF"/>
            </a:solidFill>
            <a:miter lim="400000"/>
          </a:ln>
        </p:spPr>
        <p:txBody>
          <a:bodyPr lIns="45719" rIns="45719"/>
          <a:lstStyle/>
          <a:p>
            <a:pPr algn="ctr">
              <a:defRPr sz="23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pPr>
          </a:p>
        </p:txBody>
      </p:sp>
      <p:sp>
        <p:nvSpPr>
          <p:cNvPr id="766" name="2"/>
          <p:cNvSpPr txBox="1"/>
          <p:nvPr/>
        </p:nvSpPr>
        <p:spPr>
          <a:xfrm>
            <a:off x="6204221" y="1778515"/>
            <a:ext cx="269343" cy="49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767" name="Bubble sort"/>
          <p:cNvSpPr txBox="1"/>
          <p:nvPr/>
        </p:nvSpPr>
        <p:spPr>
          <a:xfrm>
            <a:off x="2634723" y="2614726"/>
            <a:ext cx="1512355" cy="485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3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lvl1pPr>
          </a:lstStyle>
          <a:p>
            <a:pPr/>
            <a:r>
              <a:t>Bubble sort</a:t>
            </a:r>
          </a:p>
        </p:txBody>
      </p:sp>
      <p:sp>
        <p:nvSpPr>
          <p:cNvPr id="768" name="Square"/>
          <p:cNvSpPr/>
          <p:nvPr/>
        </p:nvSpPr>
        <p:spPr>
          <a:xfrm>
            <a:off x="3838269" y="3439157"/>
            <a:ext cx="426336" cy="436895"/>
          </a:xfrm>
          <a:prstGeom prst="rect">
            <a:avLst/>
          </a:prstGeom>
          <a:ln w="15240">
            <a:solidFill>
              <a:srgbClr val="FFFFFF"/>
            </a:solidFill>
            <a:miter lim="400000"/>
          </a:ln>
        </p:spPr>
        <p:txBody>
          <a:bodyPr lIns="45719" rIns="45719"/>
          <a:lstStyle/>
          <a:p>
            <a:pPr algn="ctr">
              <a:defRPr sz="23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pPr>
          </a:p>
        </p:txBody>
      </p:sp>
      <p:sp>
        <p:nvSpPr>
          <p:cNvPr id="769" name="1"/>
          <p:cNvSpPr txBox="1"/>
          <p:nvPr/>
        </p:nvSpPr>
        <p:spPr>
          <a:xfrm>
            <a:off x="3929466" y="3408684"/>
            <a:ext cx="263551" cy="49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770" name="Square"/>
          <p:cNvSpPr/>
          <p:nvPr/>
        </p:nvSpPr>
        <p:spPr>
          <a:xfrm>
            <a:off x="4411935" y="3438443"/>
            <a:ext cx="426335" cy="436895"/>
          </a:xfrm>
          <a:prstGeom prst="rect">
            <a:avLst/>
          </a:prstGeom>
          <a:ln w="15240">
            <a:solidFill>
              <a:srgbClr val="FFFFFF"/>
            </a:solidFill>
            <a:miter lim="400000"/>
          </a:ln>
        </p:spPr>
        <p:txBody>
          <a:bodyPr lIns="45719" rIns="45719"/>
          <a:lstStyle/>
          <a:p>
            <a:pPr algn="ctr">
              <a:defRPr sz="23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pPr>
          </a:p>
        </p:txBody>
      </p:sp>
      <p:sp>
        <p:nvSpPr>
          <p:cNvPr id="771" name="2"/>
          <p:cNvSpPr txBox="1"/>
          <p:nvPr/>
        </p:nvSpPr>
        <p:spPr>
          <a:xfrm>
            <a:off x="4490431" y="3407970"/>
            <a:ext cx="269343" cy="49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772" name="Square"/>
          <p:cNvSpPr/>
          <p:nvPr/>
        </p:nvSpPr>
        <p:spPr>
          <a:xfrm>
            <a:off x="4985600" y="3439157"/>
            <a:ext cx="426335" cy="436895"/>
          </a:xfrm>
          <a:prstGeom prst="rect">
            <a:avLst/>
          </a:prstGeom>
          <a:solidFill>
            <a:schemeClr val="accent6">
              <a:satOff val="-3457"/>
              <a:lumOff val="26078"/>
            </a:schemeClr>
          </a:solidFill>
          <a:ln w="15240">
            <a:solidFill>
              <a:srgbClr val="FFFFFF"/>
            </a:solidFill>
            <a:miter lim="400000"/>
          </a:ln>
        </p:spPr>
        <p:txBody>
          <a:bodyPr lIns="45719" rIns="45719"/>
          <a:lstStyle/>
          <a:p>
            <a:pPr algn="ctr">
              <a:defRPr sz="23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pPr>
          </a:p>
        </p:txBody>
      </p:sp>
      <p:sp>
        <p:nvSpPr>
          <p:cNvPr id="773" name="3"/>
          <p:cNvSpPr txBox="1"/>
          <p:nvPr/>
        </p:nvSpPr>
        <p:spPr>
          <a:xfrm>
            <a:off x="5064096" y="3408684"/>
            <a:ext cx="266904" cy="49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774" name="Square"/>
          <p:cNvSpPr/>
          <p:nvPr/>
        </p:nvSpPr>
        <p:spPr>
          <a:xfrm>
            <a:off x="5559265" y="3436447"/>
            <a:ext cx="426336" cy="436896"/>
          </a:xfrm>
          <a:prstGeom prst="rect">
            <a:avLst/>
          </a:prstGeom>
          <a:solidFill>
            <a:schemeClr val="accent6">
              <a:satOff val="-3457"/>
              <a:lumOff val="26078"/>
            </a:schemeClr>
          </a:solidFill>
          <a:ln w="15240">
            <a:solidFill>
              <a:srgbClr val="FFFFFF"/>
            </a:solidFill>
            <a:miter lim="400000"/>
          </a:ln>
        </p:spPr>
        <p:txBody>
          <a:bodyPr lIns="45719" rIns="45719"/>
          <a:lstStyle/>
          <a:p>
            <a:pPr algn="ctr">
              <a:defRPr sz="23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pPr>
          </a:p>
        </p:txBody>
      </p:sp>
      <p:sp>
        <p:nvSpPr>
          <p:cNvPr id="775" name="4"/>
          <p:cNvSpPr txBox="1"/>
          <p:nvPr/>
        </p:nvSpPr>
        <p:spPr>
          <a:xfrm>
            <a:off x="5637762" y="3405975"/>
            <a:ext cx="276353" cy="49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lvl1pPr>
          </a:lstStyle>
          <a:p>
            <a:pPr/>
            <a:r>
              <a:t>4</a:t>
            </a:r>
          </a:p>
        </p:txBody>
      </p:sp>
      <p:sp>
        <p:nvSpPr>
          <p:cNvPr id="776" name="Square"/>
          <p:cNvSpPr/>
          <p:nvPr/>
        </p:nvSpPr>
        <p:spPr>
          <a:xfrm>
            <a:off x="6128127" y="3432456"/>
            <a:ext cx="426335" cy="436895"/>
          </a:xfrm>
          <a:prstGeom prst="rect">
            <a:avLst/>
          </a:prstGeom>
          <a:ln w="15240">
            <a:solidFill>
              <a:srgbClr val="FFFFFF"/>
            </a:solidFill>
            <a:miter lim="400000"/>
          </a:ln>
        </p:spPr>
        <p:txBody>
          <a:bodyPr lIns="45719" rIns="45719"/>
          <a:lstStyle/>
          <a:p>
            <a:pPr algn="ctr">
              <a:defRPr sz="23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pPr>
          </a:p>
        </p:txBody>
      </p:sp>
      <p:sp>
        <p:nvSpPr>
          <p:cNvPr id="777" name="6"/>
          <p:cNvSpPr txBox="1"/>
          <p:nvPr/>
        </p:nvSpPr>
        <p:spPr>
          <a:xfrm>
            <a:off x="6206623" y="3401983"/>
            <a:ext cx="273610" cy="49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lvl1pPr>
          </a:lstStyle>
          <a:p>
            <a:pPr/>
            <a:r>
              <a:t>6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Text Placeholder 1"/>
          <p:cNvSpPr txBox="1"/>
          <p:nvPr>
            <p:ph type="body" sz="quarter" idx="1"/>
          </p:nvPr>
        </p:nvSpPr>
        <p:spPr>
          <a:xfrm>
            <a:off x="2087563" y="6490010"/>
            <a:ext cx="2606676" cy="367991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80" name="Text Placeholder 3"/>
          <p:cNvSpPr/>
          <p:nvPr>
            <p:ph type="body" idx="2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Sorting</a:t>
            </a:r>
          </a:p>
        </p:txBody>
      </p:sp>
      <p:sp>
        <p:nvSpPr>
          <p:cNvPr id="781" name="Sort this numbers in ascending order"/>
          <p:cNvSpPr txBox="1"/>
          <p:nvPr/>
        </p:nvSpPr>
        <p:spPr>
          <a:xfrm>
            <a:off x="2618142" y="993895"/>
            <a:ext cx="4646881" cy="485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3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lvl1pPr>
          </a:lstStyle>
          <a:p>
            <a:pPr/>
            <a:r>
              <a:t>Sort this numbers in ascending order</a:t>
            </a:r>
          </a:p>
        </p:txBody>
      </p:sp>
      <p:sp>
        <p:nvSpPr>
          <p:cNvPr id="782" name="Square"/>
          <p:cNvSpPr/>
          <p:nvPr/>
        </p:nvSpPr>
        <p:spPr>
          <a:xfrm>
            <a:off x="3835868" y="1815689"/>
            <a:ext cx="426335" cy="436895"/>
          </a:xfrm>
          <a:prstGeom prst="rect">
            <a:avLst/>
          </a:prstGeom>
          <a:ln w="15240">
            <a:solidFill>
              <a:srgbClr val="FFFFFF"/>
            </a:solidFill>
            <a:miter lim="400000"/>
          </a:ln>
        </p:spPr>
        <p:txBody>
          <a:bodyPr lIns="45719" rIns="45719"/>
          <a:lstStyle/>
          <a:p>
            <a:pPr algn="ctr">
              <a:defRPr sz="23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pPr>
          </a:p>
        </p:txBody>
      </p:sp>
      <p:sp>
        <p:nvSpPr>
          <p:cNvPr id="783" name="1"/>
          <p:cNvSpPr txBox="1"/>
          <p:nvPr/>
        </p:nvSpPr>
        <p:spPr>
          <a:xfrm>
            <a:off x="3927064" y="1785216"/>
            <a:ext cx="263551" cy="49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784" name="Square"/>
          <p:cNvSpPr/>
          <p:nvPr/>
        </p:nvSpPr>
        <p:spPr>
          <a:xfrm>
            <a:off x="4409533" y="1814975"/>
            <a:ext cx="426335" cy="436895"/>
          </a:xfrm>
          <a:prstGeom prst="rect">
            <a:avLst/>
          </a:prstGeom>
          <a:ln w="15240">
            <a:solidFill>
              <a:srgbClr val="FFFFFF"/>
            </a:solidFill>
            <a:miter lim="400000"/>
          </a:ln>
        </p:spPr>
        <p:txBody>
          <a:bodyPr lIns="45719" rIns="45719"/>
          <a:lstStyle/>
          <a:p>
            <a:pPr algn="ctr">
              <a:defRPr sz="23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pPr>
          </a:p>
        </p:txBody>
      </p:sp>
      <p:sp>
        <p:nvSpPr>
          <p:cNvPr id="785" name="4"/>
          <p:cNvSpPr txBox="1"/>
          <p:nvPr/>
        </p:nvSpPr>
        <p:spPr>
          <a:xfrm>
            <a:off x="4488029" y="1784502"/>
            <a:ext cx="276353" cy="49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lvl1pPr>
          </a:lstStyle>
          <a:p>
            <a:pPr/>
            <a:r>
              <a:t>4</a:t>
            </a:r>
          </a:p>
        </p:txBody>
      </p:sp>
      <p:sp>
        <p:nvSpPr>
          <p:cNvPr id="786" name="Square"/>
          <p:cNvSpPr/>
          <p:nvPr/>
        </p:nvSpPr>
        <p:spPr>
          <a:xfrm>
            <a:off x="4983198" y="1815689"/>
            <a:ext cx="426335" cy="436895"/>
          </a:xfrm>
          <a:prstGeom prst="rect">
            <a:avLst/>
          </a:prstGeom>
          <a:ln w="15240">
            <a:solidFill>
              <a:srgbClr val="FFFFFF"/>
            </a:solidFill>
            <a:miter lim="400000"/>
          </a:ln>
        </p:spPr>
        <p:txBody>
          <a:bodyPr lIns="45719" rIns="45719"/>
          <a:lstStyle/>
          <a:p>
            <a:pPr algn="ctr">
              <a:defRPr sz="23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pPr>
          </a:p>
        </p:txBody>
      </p:sp>
      <p:sp>
        <p:nvSpPr>
          <p:cNvPr id="787" name="6"/>
          <p:cNvSpPr txBox="1"/>
          <p:nvPr/>
        </p:nvSpPr>
        <p:spPr>
          <a:xfrm>
            <a:off x="5061694" y="1785216"/>
            <a:ext cx="273610" cy="49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lvl1pPr>
          </a:lstStyle>
          <a:p>
            <a:pPr/>
            <a:r>
              <a:t>6</a:t>
            </a:r>
          </a:p>
        </p:txBody>
      </p:sp>
      <p:sp>
        <p:nvSpPr>
          <p:cNvPr id="788" name="Square"/>
          <p:cNvSpPr/>
          <p:nvPr/>
        </p:nvSpPr>
        <p:spPr>
          <a:xfrm>
            <a:off x="5556863" y="1812979"/>
            <a:ext cx="426336" cy="436895"/>
          </a:xfrm>
          <a:prstGeom prst="rect">
            <a:avLst/>
          </a:prstGeom>
          <a:ln w="15240">
            <a:solidFill>
              <a:srgbClr val="FFFFFF"/>
            </a:solidFill>
            <a:miter lim="400000"/>
          </a:ln>
        </p:spPr>
        <p:txBody>
          <a:bodyPr lIns="45719" rIns="45719"/>
          <a:lstStyle/>
          <a:p>
            <a:pPr algn="ctr">
              <a:defRPr sz="23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pPr>
          </a:p>
        </p:txBody>
      </p:sp>
      <p:sp>
        <p:nvSpPr>
          <p:cNvPr id="789" name="3"/>
          <p:cNvSpPr txBox="1"/>
          <p:nvPr/>
        </p:nvSpPr>
        <p:spPr>
          <a:xfrm>
            <a:off x="5635360" y="1782506"/>
            <a:ext cx="266904" cy="49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790" name="Square"/>
          <p:cNvSpPr/>
          <p:nvPr/>
        </p:nvSpPr>
        <p:spPr>
          <a:xfrm>
            <a:off x="6125725" y="1808988"/>
            <a:ext cx="426335" cy="436895"/>
          </a:xfrm>
          <a:prstGeom prst="rect">
            <a:avLst/>
          </a:prstGeom>
          <a:ln w="15240">
            <a:solidFill>
              <a:srgbClr val="FFFFFF"/>
            </a:solidFill>
            <a:miter lim="400000"/>
          </a:ln>
        </p:spPr>
        <p:txBody>
          <a:bodyPr lIns="45719" rIns="45719"/>
          <a:lstStyle/>
          <a:p>
            <a:pPr algn="ctr">
              <a:defRPr sz="23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pPr>
          </a:p>
        </p:txBody>
      </p:sp>
      <p:sp>
        <p:nvSpPr>
          <p:cNvPr id="791" name="2"/>
          <p:cNvSpPr txBox="1"/>
          <p:nvPr/>
        </p:nvSpPr>
        <p:spPr>
          <a:xfrm>
            <a:off x="6204221" y="1778515"/>
            <a:ext cx="269343" cy="49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792" name="Bubble sort"/>
          <p:cNvSpPr txBox="1"/>
          <p:nvPr/>
        </p:nvSpPr>
        <p:spPr>
          <a:xfrm>
            <a:off x="2634723" y="2614726"/>
            <a:ext cx="1512355" cy="485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3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lvl1pPr>
          </a:lstStyle>
          <a:p>
            <a:pPr/>
            <a:r>
              <a:t>Bubble sort</a:t>
            </a:r>
          </a:p>
        </p:txBody>
      </p:sp>
      <p:sp>
        <p:nvSpPr>
          <p:cNvPr id="793" name="Square"/>
          <p:cNvSpPr/>
          <p:nvPr/>
        </p:nvSpPr>
        <p:spPr>
          <a:xfrm>
            <a:off x="3838269" y="3439157"/>
            <a:ext cx="426336" cy="436895"/>
          </a:xfrm>
          <a:prstGeom prst="rect">
            <a:avLst/>
          </a:prstGeom>
          <a:ln w="15240">
            <a:solidFill>
              <a:srgbClr val="FFFFFF"/>
            </a:solidFill>
            <a:miter lim="400000"/>
          </a:ln>
        </p:spPr>
        <p:txBody>
          <a:bodyPr lIns="45719" rIns="45719"/>
          <a:lstStyle/>
          <a:p>
            <a:pPr algn="ctr">
              <a:defRPr sz="23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pPr>
          </a:p>
        </p:txBody>
      </p:sp>
      <p:sp>
        <p:nvSpPr>
          <p:cNvPr id="794" name="1"/>
          <p:cNvSpPr txBox="1"/>
          <p:nvPr/>
        </p:nvSpPr>
        <p:spPr>
          <a:xfrm>
            <a:off x="3929466" y="3408684"/>
            <a:ext cx="263551" cy="49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795" name="Square"/>
          <p:cNvSpPr/>
          <p:nvPr/>
        </p:nvSpPr>
        <p:spPr>
          <a:xfrm>
            <a:off x="4411935" y="3438443"/>
            <a:ext cx="426335" cy="436895"/>
          </a:xfrm>
          <a:prstGeom prst="rect">
            <a:avLst/>
          </a:prstGeom>
          <a:ln w="15240">
            <a:solidFill>
              <a:srgbClr val="FFFFFF"/>
            </a:solidFill>
            <a:miter lim="400000"/>
          </a:ln>
        </p:spPr>
        <p:txBody>
          <a:bodyPr lIns="45719" rIns="45719"/>
          <a:lstStyle/>
          <a:p>
            <a:pPr algn="ctr">
              <a:defRPr sz="23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pPr>
          </a:p>
        </p:txBody>
      </p:sp>
      <p:sp>
        <p:nvSpPr>
          <p:cNvPr id="796" name="2"/>
          <p:cNvSpPr txBox="1"/>
          <p:nvPr/>
        </p:nvSpPr>
        <p:spPr>
          <a:xfrm>
            <a:off x="4490431" y="3407970"/>
            <a:ext cx="269343" cy="49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797" name="Square"/>
          <p:cNvSpPr/>
          <p:nvPr/>
        </p:nvSpPr>
        <p:spPr>
          <a:xfrm>
            <a:off x="4985600" y="3439157"/>
            <a:ext cx="426335" cy="436895"/>
          </a:xfrm>
          <a:prstGeom prst="rect">
            <a:avLst/>
          </a:prstGeom>
          <a:ln w="15240">
            <a:solidFill>
              <a:srgbClr val="FFFFFF"/>
            </a:solidFill>
            <a:miter lim="400000"/>
          </a:ln>
        </p:spPr>
        <p:txBody>
          <a:bodyPr lIns="45719" rIns="45719"/>
          <a:lstStyle/>
          <a:p>
            <a:pPr algn="ctr">
              <a:defRPr sz="23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pPr>
          </a:p>
        </p:txBody>
      </p:sp>
      <p:sp>
        <p:nvSpPr>
          <p:cNvPr id="798" name="3"/>
          <p:cNvSpPr txBox="1"/>
          <p:nvPr/>
        </p:nvSpPr>
        <p:spPr>
          <a:xfrm>
            <a:off x="5064096" y="3408684"/>
            <a:ext cx="266904" cy="49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799" name="Square"/>
          <p:cNvSpPr/>
          <p:nvPr/>
        </p:nvSpPr>
        <p:spPr>
          <a:xfrm>
            <a:off x="5559265" y="3436447"/>
            <a:ext cx="426336" cy="436896"/>
          </a:xfrm>
          <a:prstGeom prst="rect">
            <a:avLst/>
          </a:prstGeom>
          <a:solidFill>
            <a:schemeClr val="accent6">
              <a:satOff val="-3457"/>
              <a:lumOff val="26078"/>
            </a:schemeClr>
          </a:solidFill>
          <a:ln w="15240">
            <a:solidFill>
              <a:srgbClr val="FFFFFF"/>
            </a:solidFill>
            <a:miter lim="400000"/>
          </a:ln>
        </p:spPr>
        <p:txBody>
          <a:bodyPr lIns="45719" rIns="45719"/>
          <a:lstStyle/>
          <a:p>
            <a:pPr algn="ctr">
              <a:defRPr sz="23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pPr>
          </a:p>
        </p:txBody>
      </p:sp>
      <p:sp>
        <p:nvSpPr>
          <p:cNvPr id="800" name="4"/>
          <p:cNvSpPr txBox="1"/>
          <p:nvPr/>
        </p:nvSpPr>
        <p:spPr>
          <a:xfrm>
            <a:off x="5637762" y="3405975"/>
            <a:ext cx="276353" cy="49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lvl1pPr>
          </a:lstStyle>
          <a:p>
            <a:pPr/>
            <a:r>
              <a:t>4</a:t>
            </a:r>
          </a:p>
        </p:txBody>
      </p:sp>
      <p:sp>
        <p:nvSpPr>
          <p:cNvPr id="801" name="Square"/>
          <p:cNvSpPr/>
          <p:nvPr/>
        </p:nvSpPr>
        <p:spPr>
          <a:xfrm>
            <a:off x="6128127" y="3432456"/>
            <a:ext cx="426335" cy="436895"/>
          </a:xfrm>
          <a:prstGeom prst="rect">
            <a:avLst/>
          </a:prstGeom>
          <a:solidFill>
            <a:schemeClr val="accent6">
              <a:satOff val="-3457"/>
              <a:lumOff val="26078"/>
            </a:schemeClr>
          </a:solidFill>
          <a:ln w="15240">
            <a:solidFill>
              <a:srgbClr val="FFFFFF"/>
            </a:solidFill>
            <a:miter lim="400000"/>
          </a:ln>
        </p:spPr>
        <p:txBody>
          <a:bodyPr lIns="45719" rIns="45719"/>
          <a:lstStyle/>
          <a:p>
            <a:pPr algn="ctr">
              <a:defRPr sz="23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pPr>
          </a:p>
        </p:txBody>
      </p:sp>
      <p:sp>
        <p:nvSpPr>
          <p:cNvPr id="802" name="6"/>
          <p:cNvSpPr txBox="1"/>
          <p:nvPr/>
        </p:nvSpPr>
        <p:spPr>
          <a:xfrm>
            <a:off x="6206623" y="3401983"/>
            <a:ext cx="273610" cy="49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lvl1pPr>
          </a:lstStyle>
          <a:p>
            <a:pPr/>
            <a:r>
              <a:t>6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Text Placeholder 1"/>
          <p:cNvSpPr txBox="1"/>
          <p:nvPr>
            <p:ph type="body" sz="quarter" idx="1"/>
          </p:nvPr>
        </p:nvSpPr>
        <p:spPr>
          <a:xfrm>
            <a:off x="2087563" y="6490010"/>
            <a:ext cx="2606676" cy="367991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805" name="Text Placeholder 3"/>
          <p:cNvSpPr/>
          <p:nvPr>
            <p:ph type="body" idx="2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Sorting</a:t>
            </a:r>
          </a:p>
        </p:txBody>
      </p:sp>
      <p:sp>
        <p:nvSpPr>
          <p:cNvPr id="806" name="Sort this numbers in ascending order"/>
          <p:cNvSpPr txBox="1"/>
          <p:nvPr/>
        </p:nvSpPr>
        <p:spPr>
          <a:xfrm>
            <a:off x="2618142" y="993895"/>
            <a:ext cx="4646881" cy="485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3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lvl1pPr>
          </a:lstStyle>
          <a:p>
            <a:pPr/>
            <a:r>
              <a:t>Sort this numbers in ascending order</a:t>
            </a:r>
          </a:p>
        </p:txBody>
      </p:sp>
      <p:sp>
        <p:nvSpPr>
          <p:cNvPr id="807" name="Square"/>
          <p:cNvSpPr/>
          <p:nvPr/>
        </p:nvSpPr>
        <p:spPr>
          <a:xfrm>
            <a:off x="3835868" y="1815689"/>
            <a:ext cx="426335" cy="436895"/>
          </a:xfrm>
          <a:prstGeom prst="rect">
            <a:avLst/>
          </a:prstGeom>
          <a:ln w="15240">
            <a:solidFill>
              <a:srgbClr val="FFFFFF"/>
            </a:solidFill>
            <a:miter lim="400000"/>
          </a:ln>
        </p:spPr>
        <p:txBody>
          <a:bodyPr lIns="45719" rIns="45719"/>
          <a:lstStyle/>
          <a:p>
            <a:pPr algn="ctr">
              <a:defRPr sz="23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pPr>
          </a:p>
        </p:txBody>
      </p:sp>
      <p:sp>
        <p:nvSpPr>
          <p:cNvPr id="808" name="1"/>
          <p:cNvSpPr txBox="1"/>
          <p:nvPr/>
        </p:nvSpPr>
        <p:spPr>
          <a:xfrm>
            <a:off x="3927064" y="1785216"/>
            <a:ext cx="263551" cy="49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809" name="Square"/>
          <p:cNvSpPr/>
          <p:nvPr/>
        </p:nvSpPr>
        <p:spPr>
          <a:xfrm>
            <a:off x="4409533" y="1814975"/>
            <a:ext cx="426335" cy="436895"/>
          </a:xfrm>
          <a:prstGeom prst="rect">
            <a:avLst/>
          </a:prstGeom>
          <a:ln w="15240">
            <a:solidFill>
              <a:srgbClr val="FFFFFF"/>
            </a:solidFill>
            <a:miter lim="400000"/>
          </a:ln>
        </p:spPr>
        <p:txBody>
          <a:bodyPr lIns="45719" rIns="45719"/>
          <a:lstStyle/>
          <a:p>
            <a:pPr algn="ctr">
              <a:defRPr sz="23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pPr>
          </a:p>
        </p:txBody>
      </p:sp>
      <p:sp>
        <p:nvSpPr>
          <p:cNvPr id="810" name="4"/>
          <p:cNvSpPr txBox="1"/>
          <p:nvPr/>
        </p:nvSpPr>
        <p:spPr>
          <a:xfrm>
            <a:off x="4488029" y="1784502"/>
            <a:ext cx="276353" cy="49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lvl1pPr>
          </a:lstStyle>
          <a:p>
            <a:pPr/>
            <a:r>
              <a:t>4</a:t>
            </a:r>
          </a:p>
        </p:txBody>
      </p:sp>
      <p:sp>
        <p:nvSpPr>
          <p:cNvPr id="811" name="Square"/>
          <p:cNvSpPr/>
          <p:nvPr/>
        </p:nvSpPr>
        <p:spPr>
          <a:xfrm>
            <a:off x="4983198" y="1815689"/>
            <a:ext cx="426335" cy="436895"/>
          </a:xfrm>
          <a:prstGeom prst="rect">
            <a:avLst/>
          </a:prstGeom>
          <a:ln w="15240">
            <a:solidFill>
              <a:srgbClr val="FFFFFF"/>
            </a:solidFill>
            <a:miter lim="400000"/>
          </a:ln>
        </p:spPr>
        <p:txBody>
          <a:bodyPr lIns="45719" rIns="45719"/>
          <a:lstStyle/>
          <a:p>
            <a:pPr algn="ctr">
              <a:defRPr sz="23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pPr>
          </a:p>
        </p:txBody>
      </p:sp>
      <p:sp>
        <p:nvSpPr>
          <p:cNvPr id="812" name="6"/>
          <p:cNvSpPr txBox="1"/>
          <p:nvPr/>
        </p:nvSpPr>
        <p:spPr>
          <a:xfrm>
            <a:off x="5061694" y="1785216"/>
            <a:ext cx="273610" cy="49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lvl1pPr>
          </a:lstStyle>
          <a:p>
            <a:pPr/>
            <a:r>
              <a:t>6</a:t>
            </a:r>
          </a:p>
        </p:txBody>
      </p:sp>
      <p:sp>
        <p:nvSpPr>
          <p:cNvPr id="813" name="Square"/>
          <p:cNvSpPr/>
          <p:nvPr/>
        </p:nvSpPr>
        <p:spPr>
          <a:xfrm>
            <a:off x="5556863" y="1812979"/>
            <a:ext cx="426336" cy="436895"/>
          </a:xfrm>
          <a:prstGeom prst="rect">
            <a:avLst/>
          </a:prstGeom>
          <a:ln w="15240">
            <a:solidFill>
              <a:srgbClr val="FFFFFF"/>
            </a:solidFill>
            <a:miter lim="400000"/>
          </a:ln>
        </p:spPr>
        <p:txBody>
          <a:bodyPr lIns="45719" rIns="45719"/>
          <a:lstStyle/>
          <a:p>
            <a:pPr algn="ctr">
              <a:defRPr sz="23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pPr>
          </a:p>
        </p:txBody>
      </p:sp>
      <p:sp>
        <p:nvSpPr>
          <p:cNvPr id="814" name="3"/>
          <p:cNvSpPr txBox="1"/>
          <p:nvPr/>
        </p:nvSpPr>
        <p:spPr>
          <a:xfrm>
            <a:off x="5635360" y="1782506"/>
            <a:ext cx="266904" cy="49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815" name="Square"/>
          <p:cNvSpPr/>
          <p:nvPr/>
        </p:nvSpPr>
        <p:spPr>
          <a:xfrm>
            <a:off x="6125725" y="1808988"/>
            <a:ext cx="426335" cy="436895"/>
          </a:xfrm>
          <a:prstGeom prst="rect">
            <a:avLst/>
          </a:prstGeom>
          <a:ln w="15240">
            <a:solidFill>
              <a:srgbClr val="FFFFFF"/>
            </a:solidFill>
            <a:miter lim="400000"/>
          </a:ln>
        </p:spPr>
        <p:txBody>
          <a:bodyPr lIns="45719" rIns="45719"/>
          <a:lstStyle/>
          <a:p>
            <a:pPr algn="ctr">
              <a:defRPr sz="23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pPr>
          </a:p>
        </p:txBody>
      </p:sp>
      <p:sp>
        <p:nvSpPr>
          <p:cNvPr id="816" name="2"/>
          <p:cNvSpPr txBox="1"/>
          <p:nvPr/>
        </p:nvSpPr>
        <p:spPr>
          <a:xfrm>
            <a:off x="6204221" y="1778515"/>
            <a:ext cx="269343" cy="49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817" name="Bubble sort"/>
          <p:cNvSpPr txBox="1"/>
          <p:nvPr/>
        </p:nvSpPr>
        <p:spPr>
          <a:xfrm>
            <a:off x="2634723" y="2614726"/>
            <a:ext cx="1512355" cy="485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3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lvl1pPr>
          </a:lstStyle>
          <a:p>
            <a:pPr/>
            <a:r>
              <a:t>Bubble sort</a:t>
            </a:r>
          </a:p>
        </p:txBody>
      </p:sp>
      <p:sp>
        <p:nvSpPr>
          <p:cNvPr id="818" name="Square"/>
          <p:cNvSpPr/>
          <p:nvPr/>
        </p:nvSpPr>
        <p:spPr>
          <a:xfrm>
            <a:off x="3838269" y="3439157"/>
            <a:ext cx="426336" cy="436895"/>
          </a:xfrm>
          <a:prstGeom prst="rect">
            <a:avLst/>
          </a:prstGeom>
          <a:ln w="15240">
            <a:solidFill>
              <a:srgbClr val="FFFFFF"/>
            </a:solidFill>
            <a:miter lim="400000"/>
          </a:ln>
        </p:spPr>
        <p:txBody>
          <a:bodyPr lIns="45719" rIns="45719"/>
          <a:lstStyle/>
          <a:p>
            <a:pPr algn="ctr">
              <a:defRPr sz="23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pPr>
          </a:p>
        </p:txBody>
      </p:sp>
      <p:sp>
        <p:nvSpPr>
          <p:cNvPr id="819" name="1"/>
          <p:cNvSpPr txBox="1"/>
          <p:nvPr/>
        </p:nvSpPr>
        <p:spPr>
          <a:xfrm>
            <a:off x="3929466" y="3408684"/>
            <a:ext cx="263551" cy="49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820" name="Square"/>
          <p:cNvSpPr/>
          <p:nvPr/>
        </p:nvSpPr>
        <p:spPr>
          <a:xfrm>
            <a:off x="4411935" y="3438443"/>
            <a:ext cx="426335" cy="436895"/>
          </a:xfrm>
          <a:prstGeom prst="rect">
            <a:avLst/>
          </a:prstGeom>
          <a:ln w="15240">
            <a:solidFill>
              <a:srgbClr val="FFFFFF"/>
            </a:solidFill>
            <a:miter lim="400000"/>
          </a:ln>
        </p:spPr>
        <p:txBody>
          <a:bodyPr lIns="45719" rIns="45719"/>
          <a:lstStyle/>
          <a:p>
            <a:pPr algn="ctr">
              <a:defRPr sz="23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pPr>
          </a:p>
        </p:txBody>
      </p:sp>
      <p:sp>
        <p:nvSpPr>
          <p:cNvPr id="821" name="2"/>
          <p:cNvSpPr txBox="1"/>
          <p:nvPr/>
        </p:nvSpPr>
        <p:spPr>
          <a:xfrm>
            <a:off x="4490431" y="3407970"/>
            <a:ext cx="269343" cy="49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822" name="Square"/>
          <p:cNvSpPr/>
          <p:nvPr/>
        </p:nvSpPr>
        <p:spPr>
          <a:xfrm>
            <a:off x="4985600" y="3439157"/>
            <a:ext cx="426335" cy="436895"/>
          </a:xfrm>
          <a:prstGeom prst="rect">
            <a:avLst/>
          </a:prstGeom>
          <a:ln w="15240">
            <a:solidFill>
              <a:srgbClr val="FFFFFF"/>
            </a:solidFill>
            <a:miter lim="400000"/>
          </a:ln>
        </p:spPr>
        <p:txBody>
          <a:bodyPr lIns="45719" rIns="45719"/>
          <a:lstStyle/>
          <a:p>
            <a:pPr algn="ctr">
              <a:defRPr sz="23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pPr>
          </a:p>
        </p:txBody>
      </p:sp>
      <p:sp>
        <p:nvSpPr>
          <p:cNvPr id="823" name="3"/>
          <p:cNvSpPr txBox="1"/>
          <p:nvPr/>
        </p:nvSpPr>
        <p:spPr>
          <a:xfrm>
            <a:off x="5064096" y="3408684"/>
            <a:ext cx="266904" cy="49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824" name="Square"/>
          <p:cNvSpPr/>
          <p:nvPr/>
        </p:nvSpPr>
        <p:spPr>
          <a:xfrm>
            <a:off x="5559265" y="3436447"/>
            <a:ext cx="426336" cy="436896"/>
          </a:xfrm>
          <a:prstGeom prst="rect">
            <a:avLst/>
          </a:prstGeom>
          <a:ln w="15240">
            <a:solidFill>
              <a:srgbClr val="FFFFFF"/>
            </a:solidFill>
            <a:miter lim="400000"/>
          </a:ln>
        </p:spPr>
        <p:txBody>
          <a:bodyPr lIns="45719" rIns="45719"/>
          <a:lstStyle/>
          <a:p>
            <a:pPr algn="ctr">
              <a:defRPr sz="23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pPr>
          </a:p>
        </p:txBody>
      </p:sp>
      <p:sp>
        <p:nvSpPr>
          <p:cNvPr id="825" name="4"/>
          <p:cNvSpPr txBox="1"/>
          <p:nvPr/>
        </p:nvSpPr>
        <p:spPr>
          <a:xfrm>
            <a:off x="5637762" y="3405975"/>
            <a:ext cx="276353" cy="49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lvl1pPr>
          </a:lstStyle>
          <a:p>
            <a:pPr/>
            <a:r>
              <a:t>4</a:t>
            </a:r>
          </a:p>
        </p:txBody>
      </p:sp>
      <p:sp>
        <p:nvSpPr>
          <p:cNvPr id="826" name="Square"/>
          <p:cNvSpPr/>
          <p:nvPr/>
        </p:nvSpPr>
        <p:spPr>
          <a:xfrm>
            <a:off x="6128127" y="3432456"/>
            <a:ext cx="426335" cy="436895"/>
          </a:xfrm>
          <a:prstGeom prst="rect">
            <a:avLst/>
          </a:prstGeom>
          <a:ln w="15240">
            <a:solidFill>
              <a:srgbClr val="FFFFFF"/>
            </a:solidFill>
            <a:miter lim="400000"/>
          </a:ln>
        </p:spPr>
        <p:txBody>
          <a:bodyPr lIns="45719" rIns="45719"/>
          <a:lstStyle/>
          <a:p>
            <a:pPr algn="ctr">
              <a:defRPr sz="23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pPr>
          </a:p>
        </p:txBody>
      </p:sp>
      <p:sp>
        <p:nvSpPr>
          <p:cNvPr id="827" name="6"/>
          <p:cNvSpPr txBox="1"/>
          <p:nvPr/>
        </p:nvSpPr>
        <p:spPr>
          <a:xfrm>
            <a:off x="6206623" y="3401983"/>
            <a:ext cx="273610" cy="49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lvl1pPr>
          </a:lstStyle>
          <a:p>
            <a:pPr/>
            <a:r>
              <a:t>6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Text Placeholder 1"/>
          <p:cNvSpPr txBox="1"/>
          <p:nvPr>
            <p:ph type="body" sz="quarter" idx="1"/>
          </p:nvPr>
        </p:nvSpPr>
        <p:spPr>
          <a:xfrm>
            <a:off x="2087563" y="6490010"/>
            <a:ext cx="2606676" cy="367991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830" name="Text Placeholder 3"/>
          <p:cNvSpPr/>
          <p:nvPr>
            <p:ph type="body" idx="2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How fast the object will hit the ground?</a:t>
            </a:r>
          </a:p>
        </p:txBody>
      </p:sp>
      <p:sp>
        <p:nvSpPr>
          <p:cNvPr id="831" name="We drop an object from height  .…"/>
          <p:cNvSpPr txBox="1"/>
          <p:nvPr/>
        </p:nvSpPr>
        <p:spPr>
          <a:xfrm>
            <a:off x="2149764" y="993895"/>
            <a:ext cx="4442891" cy="16896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marL="228600" indent="-228600">
              <a:buSzPct val="100000"/>
              <a:buChar char="•"/>
              <a:defRPr sz="23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pPr>
            <a:r>
              <a:t>We drop an object from height </a:t>
            </a:r>
            <a14:m>
              <m:oMath>
                <m:r>
                  <a:rPr xmlns:a="http://schemas.openxmlformats.org/drawingml/2006/main" sz="24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h</m:t>
                </m:r>
              </m:oMath>
            </a14:m>
            <a:r>
              <a:t>.</a:t>
            </a:r>
          </a:p>
          <a:p>
            <a:pPr>
              <a:defRPr sz="23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pPr>
          </a:p>
          <a:p>
            <a:pPr marL="228600" indent="-228600">
              <a:buSzPct val="100000"/>
              <a:buChar char="•"/>
              <a:defRPr sz="23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pPr>
            <a:r>
              <a:t>How long will it take to fall?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Text Placeholder 1"/>
          <p:cNvSpPr txBox="1"/>
          <p:nvPr>
            <p:ph type="body" sz="quarter" idx="1"/>
          </p:nvPr>
        </p:nvSpPr>
        <p:spPr>
          <a:xfrm>
            <a:off x="2087563" y="6490010"/>
            <a:ext cx="2606676" cy="367991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834" name="Text Placeholder 3"/>
          <p:cNvSpPr/>
          <p:nvPr>
            <p:ph type="body" idx="2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How fast the object will hit the ground?</a:t>
            </a:r>
          </a:p>
        </p:txBody>
      </p:sp>
      <p:sp>
        <p:nvSpPr>
          <p:cNvPr id="835" name="We drop an object from height  .…"/>
          <p:cNvSpPr txBox="1"/>
          <p:nvPr/>
        </p:nvSpPr>
        <p:spPr>
          <a:xfrm>
            <a:off x="2149764" y="993895"/>
            <a:ext cx="4442891" cy="12959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marL="228600" indent="-228600">
              <a:buSzPct val="100000"/>
              <a:buChar char="•"/>
              <a:defRPr sz="23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pPr>
            <a:r>
              <a:t>We drop an object from height </a:t>
            </a:r>
            <a14:m>
              <m:oMath>
                <m:r>
                  <a:rPr xmlns:a="http://schemas.openxmlformats.org/drawingml/2006/main" sz="24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h</m:t>
                </m:r>
              </m:oMath>
            </a14:m>
            <a:r>
              <a:t>.</a:t>
            </a:r>
          </a:p>
          <a:p>
            <a:pPr>
              <a:defRPr sz="23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pPr>
          </a:p>
          <a:p>
            <a:pPr marL="228600" indent="-228600">
              <a:buSzPct val="100000"/>
              <a:buChar char="•"/>
              <a:defRPr sz="23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pPr>
            <a:r>
              <a:t>How long will it take to fall?</a:t>
            </a:r>
          </a:p>
        </p:txBody>
      </p:sp>
      <p:sp>
        <p:nvSpPr>
          <p:cNvPr id="836" name="https://en.wikipedia.org/wiki/Galileo_Galilei#/media/File:Galileo_Galilei_(1564-1642)_RMG_BHC2700.tiff"/>
          <p:cNvSpPr txBox="1"/>
          <p:nvPr/>
        </p:nvSpPr>
        <p:spPr>
          <a:xfrm>
            <a:off x="4195810" y="5906404"/>
            <a:ext cx="2226626" cy="6250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900">
                <a:solidFill>
                  <a:srgbClr val="FFFFFF"/>
                </a:solidFill>
              </a:defRPr>
            </a:lvl1pPr>
          </a:lstStyle>
          <a:p>
            <a:pPr/>
            <a:r>
              <a:t>https://en.wikipedia.org/wiki/Galileo_Galilei#/media/File:Galileo_Galilei_(1564-1642)_RMG_BHC2700.tiff</a:t>
            </a:r>
          </a:p>
        </p:txBody>
      </p:sp>
      <p:pic>
        <p:nvPicPr>
          <p:cNvPr id="837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95316" y="1970457"/>
            <a:ext cx="2966909" cy="3926791"/>
          </a:xfrm>
          <a:prstGeom prst="rect">
            <a:avLst/>
          </a:prstGeom>
          <a:ln w="12700">
            <a:miter lim="400000"/>
          </a:ln>
        </p:spPr>
      </p:pic>
      <p:pic>
        <p:nvPicPr>
          <p:cNvPr id="838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rcRect l="26437" t="4539" r="26437" b="49654"/>
          <a:stretch>
            <a:fillRect/>
          </a:stretch>
        </p:blipFill>
        <p:spPr>
          <a:xfrm>
            <a:off x="5891034" y="1973029"/>
            <a:ext cx="1171653" cy="1445822"/>
          </a:xfrm>
          <a:prstGeom prst="rect">
            <a:avLst/>
          </a:prstGeom>
          <a:ln w="12700">
            <a:miter lim="400000"/>
          </a:ln>
        </p:spPr>
      </p:pic>
      <p:sp>
        <p:nvSpPr>
          <p:cNvPr id="839" name="https://blog.history.ac.uk/files/2022/05/714px-Leaning_Tower_of_Pisa_in_the_1890s.jpg"/>
          <p:cNvSpPr txBox="1"/>
          <p:nvPr/>
        </p:nvSpPr>
        <p:spPr>
          <a:xfrm>
            <a:off x="6456183" y="5976254"/>
            <a:ext cx="2135039" cy="4853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900">
                <a:solidFill>
                  <a:srgbClr val="FFFFFF"/>
                </a:solidFill>
              </a:defRPr>
            </a:lvl1pPr>
          </a:lstStyle>
          <a:p>
            <a:pPr/>
            <a:r>
              <a:t>https://blog.history.ac.uk/files/2022/05/714px-Leaning_Tower_of_Pisa_in_the_1890s.jpg</a:t>
            </a:r>
          </a:p>
        </p:txBody>
      </p:sp>
      <p:sp>
        <p:nvSpPr>
          <p:cNvPr id="840" name="In 16th century, Galileo Galilei dropped balls from the Tower of Pisa to get the answer."/>
          <p:cNvSpPr txBox="1"/>
          <p:nvPr/>
        </p:nvSpPr>
        <p:spPr>
          <a:xfrm>
            <a:off x="2163067" y="2586090"/>
            <a:ext cx="3395134" cy="1666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L="228600" indent="-228600">
              <a:buSzPct val="100000"/>
              <a:buChar char="•"/>
              <a:defRPr sz="23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lvl1pPr>
          </a:lstStyle>
          <a:p>
            <a:pPr/>
            <a:r>
              <a:t>In 16th century, Galileo Galilei dropped balls from the Tower of Pisa to get the answer.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Text Placeholder 1"/>
          <p:cNvSpPr txBox="1"/>
          <p:nvPr>
            <p:ph type="body" sz="quarter" idx="1"/>
          </p:nvPr>
        </p:nvSpPr>
        <p:spPr>
          <a:xfrm>
            <a:off x="2087563" y="6490010"/>
            <a:ext cx="2606676" cy="367991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843" name="Text Placeholder 3"/>
          <p:cNvSpPr/>
          <p:nvPr>
            <p:ph type="body" idx="2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How fast the object will hit the ground?</a:t>
            </a:r>
          </a:p>
        </p:txBody>
      </p:sp>
      <p:sp>
        <p:nvSpPr>
          <p:cNvPr id="844" name="We drop an object from height  .…"/>
          <p:cNvSpPr txBox="1"/>
          <p:nvPr/>
        </p:nvSpPr>
        <p:spPr>
          <a:xfrm>
            <a:off x="2149764" y="993895"/>
            <a:ext cx="4442891" cy="12959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marL="228600" indent="-228600">
              <a:buSzPct val="100000"/>
              <a:buChar char="•"/>
              <a:defRPr sz="23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pPr>
            <a:r>
              <a:t>We drop an object from height </a:t>
            </a:r>
            <a14:m>
              <m:oMath>
                <m:r>
                  <a:rPr xmlns:a="http://schemas.openxmlformats.org/drawingml/2006/main" sz="24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h</m:t>
                </m:r>
              </m:oMath>
            </a14:m>
            <a:r>
              <a:t>.</a:t>
            </a:r>
          </a:p>
          <a:p>
            <a:pPr>
              <a:defRPr sz="23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pPr>
          </a:p>
          <a:p>
            <a:pPr marL="228600" indent="-228600">
              <a:buSzPct val="100000"/>
              <a:buChar char="•"/>
              <a:defRPr sz="23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pPr>
            <a:r>
              <a:t>How long will it take to fall?</a:t>
            </a:r>
          </a:p>
        </p:txBody>
      </p:sp>
      <p:sp>
        <p:nvSpPr>
          <p:cNvPr id="845" name="In 16th century, Galileo Galilei dropped balls from the Tower of Pisa to get the answer.…"/>
          <p:cNvSpPr txBox="1"/>
          <p:nvPr/>
        </p:nvSpPr>
        <p:spPr>
          <a:xfrm>
            <a:off x="2163067" y="2573390"/>
            <a:ext cx="5435119" cy="34225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228600" indent="-228600">
              <a:buSzPct val="100000"/>
              <a:buChar char="•"/>
              <a:defRPr sz="23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pPr>
            <a:r>
              <a:t>In 16th century, Galileo Galilei dropped balls from the Tower of Pisa to get the answer.</a:t>
            </a:r>
          </a:p>
          <a:p>
            <a:pPr>
              <a:defRPr sz="23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pPr>
          </a:p>
          <a:p>
            <a:pPr marL="228600" indent="-228600">
              <a:buSzPct val="100000"/>
              <a:buChar char="•"/>
              <a:defRPr sz="23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pPr>
            <a:r>
              <a:t>Today we can use the formula</a:t>
            </a:r>
          </a:p>
          <a:p>
            <a:pPr>
              <a:defRPr sz="23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pPr>
          </a:p>
          <a:p>
            <a:pPr algn="ctr">
              <a:defRPr sz="23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pPr>
            <a14:m>
              <m:oMathPara>
                <m:oMathParaPr>
                  <m:jc m:val="center"/>
                </m:oMathParaPr>
                <m:oMath>
                  <m:r>
                    <a:rPr xmlns:a="http://schemas.openxmlformats.org/drawingml/2006/main" sz="2400" i="1">
                      <a:solidFill>
                        <a:srgbClr val="FFFFFF"/>
                      </a:solidFill>
                      <a:latin typeface="Cambria Math" panose="02040503050406030204" pitchFamily="18" charset="0"/>
                    </a:rPr>
                    <m:t>t</m:t>
                  </m:r>
                  <m:r>
                    <a:rPr xmlns:a="http://schemas.openxmlformats.org/drawingml/2006/main" sz="2400" i="1">
                      <a:solidFill>
                        <a:srgbClr val="FFFFFF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2400" i="1">
                      <a:solidFill>
                        <a:srgbClr val="FFFFFF"/>
                      </a:solidFill>
                      <a:latin typeface="Cambria Math" panose="02040503050406030204" pitchFamily="18" charset="0"/>
                    </a:rPr>
                    <m:t>h</m:t>
                  </m:r>
                  <m:r>
                    <a:rPr xmlns:a="http://schemas.openxmlformats.org/drawingml/2006/main" sz="2400" i="1">
                      <a:solidFill>
                        <a:srgbClr val="FFFFFF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2400" i="1">
                      <a:solidFill>
                        <a:srgbClr val="FFFFFF"/>
                      </a:solidFill>
                      <a:latin typeface="Cambria Math" panose="02040503050406030204" pitchFamily="18" charset="0"/>
                    </a:rPr>
                    <m:t>=</m:t>
                  </m:r>
                  <m:rad>
                    <m:radPr>
                      <m:ctrlPr>
                        <a:rPr xmlns:a="http://schemas.openxmlformats.org/drawingml/2006/main" sz="24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</m:ctrlPr>
                      <m:degHide m:val="on"/>
                    </m:radPr>
                    <m:deg/>
                    <m:e>
                      <m:f>
                        <m:fPr>
                          <m:ctrlPr>
                            <a:rPr xmlns:a="http://schemas.openxmlformats.org/drawingml/2006/main" sz="24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</m:ctrlPr>
                          <m:type m:val="bar"/>
                        </m:fPr>
                        <m:num>
                          <m:r>
                            <a:rPr xmlns:a="http://schemas.openxmlformats.org/drawingml/2006/main" sz="24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xmlns:a="http://schemas.openxmlformats.org/drawingml/2006/main" sz="24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num>
                        <m:den>
                          <m:r>
                            <a:rPr xmlns:a="http://schemas.openxmlformats.org/drawingml/2006/main" sz="24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g</m:t>
                          </m:r>
                        </m:den>
                      </m:f>
                    </m:e>
                  </m:rad>
                </m:oMath>
              </m:oMathPara>
            </a14:m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Text Placeholder 1"/>
          <p:cNvSpPr txBox="1"/>
          <p:nvPr>
            <p:ph type="body" sz="quarter" idx="1"/>
          </p:nvPr>
        </p:nvSpPr>
        <p:spPr>
          <a:xfrm>
            <a:off x="2087563" y="6490010"/>
            <a:ext cx="2606676" cy="367991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848" name="Text Placeholder 3"/>
          <p:cNvSpPr/>
          <p:nvPr>
            <p:ph type="body" idx="2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Guess who's in the picture</a:t>
            </a:r>
          </a:p>
        </p:txBody>
      </p:sp>
      <p:sp>
        <p:nvSpPr>
          <p:cNvPr id="849" name="Text Placeholder 2"/>
          <p:cNvSpPr/>
          <p:nvPr/>
        </p:nvSpPr>
        <p:spPr>
          <a:xfrm>
            <a:off x="2219157" y="5081981"/>
            <a:ext cx="6443121" cy="10969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 defTabSz="914400">
              <a:lnSpc>
                <a:spcPct val="95000"/>
              </a:lnSpc>
              <a:spcBef>
                <a:spcPts val="1200"/>
              </a:spcBef>
              <a:defRPr sz="24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pPr>
            <a:r>
              <a:t>How do you distinguish cat and dog?</a:t>
            </a:r>
          </a:p>
          <a:p>
            <a:pPr defTabSz="914400">
              <a:lnSpc>
                <a:spcPct val="95000"/>
              </a:lnSpc>
              <a:spcBef>
                <a:spcPts val="1200"/>
              </a:spcBef>
              <a:defRPr sz="24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pPr>
            <a:r>
              <a:t>Can you suggest a formula?</a:t>
            </a:r>
          </a:p>
        </p:txBody>
      </p:sp>
      <p:pic>
        <p:nvPicPr>
          <p:cNvPr id="850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rcRect l="5868" t="0" r="17638" b="0"/>
          <a:stretch>
            <a:fillRect/>
          </a:stretch>
        </p:blipFill>
        <p:spPr>
          <a:xfrm>
            <a:off x="2341878" y="1155517"/>
            <a:ext cx="2539814" cy="3313841"/>
          </a:xfrm>
          <a:prstGeom prst="rect">
            <a:avLst/>
          </a:prstGeom>
          <a:ln w="12700">
            <a:miter lim="400000"/>
          </a:ln>
        </p:spPr>
      </p:pic>
      <p:sp>
        <p:nvSpPr>
          <p:cNvPr id="851" name="https://www.istockphoto.com/ru/фото/вид-спереди-британская-американская-короткошёрстная-кошка-7-месяцев-сидя-gm104355461-12964999?phrase=cat&amp;searchscope=image%2Cfilm"/>
          <p:cNvSpPr txBox="1"/>
          <p:nvPr/>
        </p:nvSpPr>
        <p:spPr>
          <a:xfrm>
            <a:off x="1113378" y="4443339"/>
            <a:ext cx="4135250" cy="4853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900">
                <a:solidFill>
                  <a:srgbClr val="FFFFFF"/>
                </a:solidFill>
              </a:defRPr>
            </a:lvl1pPr>
          </a:lstStyle>
          <a:p>
            <a:pPr/>
            <a:r>
              <a:t>https://www.istockphoto.com/ru/фото/вид-спереди-британская-американская-короткошёрстная-кошка-7-месяцев-сидя-gm104355461-12964999?phrase=cat&amp;searchscope=image%2Cfilm</a:t>
            </a:r>
          </a:p>
        </p:txBody>
      </p:sp>
      <p:pic>
        <p:nvPicPr>
          <p:cNvPr id="852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rcRect l="17463" t="3938" r="3393" b="0"/>
          <a:stretch>
            <a:fillRect/>
          </a:stretch>
        </p:blipFill>
        <p:spPr>
          <a:xfrm>
            <a:off x="5692262" y="1220803"/>
            <a:ext cx="2875399" cy="3183311"/>
          </a:xfrm>
          <a:prstGeom prst="rect">
            <a:avLst/>
          </a:prstGeom>
          <a:ln w="12700">
            <a:miter lim="400000"/>
          </a:ln>
        </p:spPr>
      </p:pic>
      <p:sp>
        <p:nvSpPr>
          <p:cNvPr id="853" name="https://www.istockphoto.com/ru/фото/золотой-ретривер-сидя-в-перед-белый-фон-с-gm513133900-87483185?phrase=dog&amp;searchscope=image%2Cfilm"/>
          <p:cNvSpPr txBox="1"/>
          <p:nvPr/>
        </p:nvSpPr>
        <p:spPr>
          <a:xfrm>
            <a:off x="5608089" y="4500402"/>
            <a:ext cx="3633163" cy="4853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900">
                <a:solidFill>
                  <a:srgbClr val="FFFFFF"/>
                </a:solidFill>
              </a:defRPr>
            </a:lvl1pPr>
          </a:lstStyle>
          <a:p>
            <a:pPr/>
            <a:r>
              <a:t>https://www.istockphoto.com/ru/фото/золотой-ретривер-сидя-в-перед-белый-фон-с-gm513133900-87483185?phrase=dog&amp;searchscope=image%2Cfilm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ext Placeholder 3"/>
          <p:cNvSpPr/>
          <p:nvPr>
            <p:ph type="body" idx="2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Machine Learning is everywhere!</a:t>
            </a:r>
          </a:p>
        </p:txBody>
      </p:sp>
      <p:sp>
        <p:nvSpPr>
          <p:cNvPr id="56" name="Translation"/>
          <p:cNvSpPr txBox="1"/>
          <p:nvPr/>
        </p:nvSpPr>
        <p:spPr>
          <a:xfrm>
            <a:off x="5486879" y="1198064"/>
            <a:ext cx="1662311" cy="49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lvl1pPr>
          </a:lstStyle>
          <a:p>
            <a:pPr/>
            <a:r>
              <a:t>Translation</a:t>
            </a:r>
          </a:p>
        </p:txBody>
      </p:sp>
      <p:sp>
        <p:nvSpPr>
          <p:cNvPr id="57" name="Recommendations"/>
          <p:cNvSpPr txBox="1"/>
          <p:nvPr/>
        </p:nvSpPr>
        <p:spPr>
          <a:xfrm>
            <a:off x="5613294" y="2678429"/>
            <a:ext cx="2679733" cy="49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lvl1pPr>
          </a:lstStyle>
          <a:p>
            <a:pPr/>
            <a:r>
              <a:t>Recommendations</a:t>
            </a:r>
          </a:p>
        </p:txBody>
      </p:sp>
      <p:sp>
        <p:nvSpPr>
          <p:cNvPr id="58" name="https://upload.wikimedia.org/wikipedia/commons/d/d7/Google_Translate_logo.svg"/>
          <p:cNvSpPr txBox="1"/>
          <p:nvPr/>
        </p:nvSpPr>
        <p:spPr>
          <a:xfrm>
            <a:off x="233668" y="1988944"/>
            <a:ext cx="2821428" cy="3456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900">
                <a:solidFill>
                  <a:srgbClr val="FFFFFF"/>
                </a:solidFill>
              </a:defRPr>
            </a:lvl1pPr>
          </a:lstStyle>
          <a:p>
            <a:pPr/>
            <a:r>
              <a:t>https://upload.wikimedia.org/wikipedia/commons/d/d7/Google_Translate_logo.svg</a:t>
            </a:r>
          </a:p>
        </p:txBody>
      </p:sp>
      <p:pic>
        <p:nvPicPr>
          <p:cNvPr id="59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25134" y="1061747"/>
            <a:ext cx="770473" cy="770474"/>
          </a:xfrm>
          <a:prstGeom prst="rect">
            <a:avLst/>
          </a:prstGeom>
          <a:ln w="12700">
            <a:miter lim="400000"/>
          </a:ln>
        </p:spPr>
      </p:pic>
      <p:pic>
        <p:nvPicPr>
          <p:cNvPr id="60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625285" y="980242"/>
            <a:ext cx="1106772" cy="1106772"/>
          </a:xfrm>
          <a:prstGeom prst="rect">
            <a:avLst/>
          </a:prstGeom>
          <a:ln w="12700">
            <a:miter lim="400000"/>
          </a:ln>
        </p:spPr>
      </p:pic>
      <p:sp>
        <p:nvSpPr>
          <p:cNvPr id="61" name="https://upload.wikimedia.org/wikipedia/commons/thumb/1/1a/Yandex_Translate_icon.svg/1920px-Yandex_Translate_icon.svg.png"/>
          <p:cNvSpPr txBox="1"/>
          <p:nvPr/>
        </p:nvSpPr>
        <p:spPr>
          <a:xfrm>
            <a:off x="3006211" y="1919094"/>
            <a:ext cx="3131578" cy="4853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900">
                <a:solidFill>
                  <a:srgbClr val="FFFFFF"/>
                </a:solidFill>
              </a:defRPr>
            </a:lvl1pPr>
          </a:lstStyle>
          <a:p>
            <a:pPr/>
            <a:r>
              <a:t>https://upload.wikimedia.org/wikipedia/commons/thumb/1/1a/Yandex_Translate_icon.svg/1920px-Yandex_Translate_icon.svg.png</a:t>
            </a:r>
          </a:p>
        </p:txBody>
      </p:sp>
      <p:pic>
        <p:nvPicPr>
          <p:cNvPr id="62" name="pasted-movie.png" descr="pasted-movi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507862" y="2678430"/>
            <a:ext cx="906617" cy="627549"/>
          </a:xfrm>
          <a:prstGeom prst="rect">
            <a:avLst/>
          </a:prstGeom>
          <a:ln w="12700">
            <a:miter lim="400000"/>
          </a:ln>
        </p:spPr>
      </p:pic>
      <p:sp>
        <p:nvSpPr>
          <p:cNvPr id="63" name="https://upload.wikimedia.org/wikipedia/commons/thumb/0/09/YouTube_full-color_icon_%282017%29.svg/640px-YouTube_full-color_icon_%282017%29.svg.png"/>
          <p:cNvSpPr txBox="1"/>
          <p:nvPr/>
        </p:nvSpPr>
        <p:spPr>
          <a:xfrm>
            <a:off x="565024" y="3325287"/>
            <a:ext cx="2679953" cy="6250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900">
                <a:solidFill>
                  <a:srgbClr val="FFFFFF"/>
                </a:solidFill>
              </a:defRPr>
            </a:lvl1pPr>
          </a:lstStyle>
          <a:p>
            <a:pPr/>
            <a:r>
              <a:t>https://upload.wikimedia.org/wikipedia/commons/thumb/0/09/YouTube_full-color_icon_%282017%29.svg/640px-YouTube_full-color_icon_%282017%29.svg.png</a:t>
            </a:r>
          </a:p>
        </p:txBody>
      </p:sp>
      <p:pic>
        <p:nvPicPr>
          <p:cNvPr id="64" name="pasted-movie.png" descr="pasted-movi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786416" y="2549150"/>
            <a:ext cx="886109" cy="886109"/>
          </a:xfrm>
          <a:prstGeom prst="rect">
            <a:avLst/>
          </a:prstGeom>
          <a:ln w="12700">
            <a:miter lim="400000"/>
          </a:ln>
        </p:spPr>
      </p:pic>
      <p:sp>
        <p:nvSpPr>
          <p:cNvPr id="65" name="https://upload.wikimedia.org/wikipedia/commons/thumb/1/19/Spotify_logo_without_text.svg/1024px-Spotify_logo_without_text.svg.png"/>
          <p:cNvSpPr txBox="1"/>
          <p:nvPr/>
        </p:nvSpPr>
        <p:spPr>
          <a:xfrm>
            <a:off x="3273611" y="3429189"/>
            <a:ext cx="3391219" cy="485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900">
                <a:solidFill>
                  <a:srgbClr val="FFFFFF"/>
                </a:solidFill>
              </a:defRPr>
            </a:lvl1pPr>
          </a:lstStyle>
          <a:p>
            <a:pPr/>
            <a:r>
              <a:t>https://upload.wikimedia.org/wikipedia/commons/thumb/1/19/Spotify_logo_without_text.svg/1024px-Spotify_logo_without_text.svg.png</a:t>
            </a:r>
          </a:p>
        </p:txBody>
      </p:sp>
      <p:pic>
        <p:nvPicPr>
          <p:cNvPr id="66" name="pasted-movie.png" descr="pasted-movie.png"/>
          <p:cNvPicPr>
            <a:picLocks noChangeAspect="1"/>
          </p:cNvPicPr>
          <p:nvPr/>
        </p:nvPicPr>
        <p:blipFill>
          <a:blip r:embed="rId6">
            <a:extLst/>
          </a:blip>
          <a:srcRect l="0" t="21293" r="0" b="30622"/>
          <a:stretch>
            <a:fillRect/>
          </a:stretch>
        </p:blipFill>
        <p:spPr>
          <a:xfrm>
            <a:off x="2368169" y="4103921"/>
            <a:ext cx="2542264" cy="916812"/>
          </a:xfrm>
          <a:prstGeom prst="rect">
            <a:avLst/>
          </a:prstGeom>
          <a:ln w="12700">
            <a:miter lim="400000"/>
          </a:ln>
        </p:spPr>
      </p:pic>
      <p:sp>
        <p:nvSpPr>
          <p:cNvPr id="67" name="https://dribbble.com/shots/3115808-Virtual-Assistants"/>
          <p:cNvSpPr txBox="1"/>
          <p:nvPr/>
        </p:nvSpPr>
        <p:spPr>
          <a:xfrm>
            <a:off x="2027159" y="5078163"/>
            <a:ext cx="2657082" cy="2059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900">
                <a:solidFill>
                  <a:srgbClr val="FFFFFF"/>
                </a:solidFill>
              </a:defRPr>
            </a:lvl1pPr>
          </a:lstStyle>
          <a:p>
            <a:pPr/>
            <a:r>
              <a:t>https://dribbble.com/shots/3115808-Virtual-Assistants</a:t>
            </a:r>
          </a:p>
        </p:txBody>
      </p:sp>
      <p:pic>
        <p:nvPicPr>
          <p:cNvPr id="68" name="pasted-movie.png" descr="pasted-movie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2451980" y="5460402"/>
            <a:ext cx="916782" cy="916782"/>
          </a:xfrm>
          <a:prstGeom prst="rect">
            <a:avLst/>
          </a:prstGeom>
          <a:ln w="12700">
            <a:miter lim="400000"/>
          </a:ln>
        </p:spPr>
      </p:pic>
      <p:pic>
        <p:nvPicPr>
          <p:cNvPr id="69" name="pasted-movie.png" descr="pasted-movie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3650724" y="5460402"/>
            <a:ext cx="886109" cy="1104867"/>
          </a:xfrm>
          <a:prstGeom prst="rect">
            <a:avLst/>
          </a:prstGeom>
          <a:ln w="12700">
            <a:miter lim="400000"/>
          </a:ln>
        </p:spPr>
      </p:pic>
      <p:sp>
        <p:nvSpPr>
          <p:cNvPr id="70" name="https://en.wikipedia.org/wiki/File:Google_Ads_logo.svg"/>
          <p:cNvSpPr txBox="1"/>
          <p:nvPr/>
        </p:nvSpPr>
        <p:spPr>
          <a:xfrm>
            <a:off x="3453939" y="6558112"/>
            <a:ext cx="2687109" cy="2059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900">
                <a:solidFill>
                  <a:srgbClr val="FFFFFF"/>
                </a:solidFill>
              </a:defRPr>
            </a:lvl1pPr>
          </a:lstStyle>
          <a:p>
            <a:pPr/>
            <a:r>
              <a:t>https://en.wikipedia.org/wiki/File:Google_Ads_logo.svg</a:t>
            </a:r>
          </a:p>
        </p:txBody>
      </p:sp>
      <p:sp>
        <p:nvSpPr>
          <p:cNvPr id="71" name="https://ru.m.wikipedia.org/wiki/Файл:Yandex_Direct_icon.svg"/>
          <p:cNvSpPr txBox="1"/>
          <p:nvPr/>
        </p:nvSpPr>
        <p:spPr>
          <a:xfrm>
            <a:off x="412599" y="6490010"/>
            <a:ext cx="2984803" cy="2059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900">
                <a:solidFill>
                  <a:srgbClr val="FFFFFF"/>
                </a:solidFill>
              </a:defRPr>
            </a:lvl1pPr>
          </a:lstStyle>
          <a:p>
            <a:pPr/>
            <a:r>
              <a:t>https://ru.m.wikipedia.org/wiki/Файл:Yandex_Direct_icon.svg</a:t>
            </a:r>
          </a:p>
        </p:txBody>
      </p:sp>
      <p:sp>
        <p:nvSpPr>
          <p:cNvPr id="72" name="Voice Assistant"/>
          <p:cNvSpPr txBox="1"/>
          <p:nvPr/>
        </p:nvSpPr>
        <p:spPr>
          <a:xfrm>
            <a:off x="5613294" y="4313392"/>
            <a:ext cx="2238992" cy="49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lvl1pPr>
          </a:lstStyle>
          <a:p>
            <a:pPr/>
            <a:r>
              <a:t>Voice Assistant</a:t>
            </a:r>
          </a:p>
        </p:txBody>
      </p:sp>
      <p:sp>
        <p:nvSpPr>
          <p:cNvPr id="73" name="Advertisement"/>
          <p:cNvSpPr txBox="1"/>
          <p:nvPr/>
        </p:nvSpPr>
        <p:spPr>
          <a:xfrm>
            <a:off x="5642859" y="5600371"/>
            <a:ext cx="2179861" cy="49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lvl1pPr>
          </a:lstStyle>
          <a:p>
            <a:pPr/>
            <a:r>
              <a:t>Advertisement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Text Placeholder 1"/>
          <p:cNvSpPr txBox="1"/>
          <p:nvPr>
            <p:ph type="body" sz="quarter" idx="1"/>
          </p:nvPr>
        </p:nvSpPr>
        <p:spPr>
          <a:xfrm>
            <a:off x="2087563" y="6490010"/>
            <a:ext cx="2606676" cy="367991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856" name="Text Placeholder 3"/>
          <p:cNvSpPr/>
          <p:nvPr>
            <p:ph type="body" idx="22"/>
          </p:nvPr>
        </p:nvSpPr>
        <p:spPr>
          <a:xfrm>
            <a:off x="2087562" y="225425"/>
            <a:ext cx="3217077" cy="56015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Sentiment analysis </a:t>
            </a:r>
          </a:p>
        </p:txBody>
      </p:sp>
      <p:sp>
        <p:nvSpPr>
          <p:cNvPr id="857" name="Text Placeholder 2"/>
          <p:cNvSpPr/>
          <p:nvPr/>
        </p:nvSpPr>
        <p:spPr>
          <a:xfrm>
            <a:off x="2278151" y="1373815"/>
            <a:ext cx="6443121" cy="3949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 defTabSz="914400">
              <a:lnSpc>
                <a:spcPct val="95000"/>
              </a:lnSpc>
              <a:spcBef>
                <a:spcPts val="1200"/>
              </a:spcBef>
              <a:defRPr sz="24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pPr>
            <a:r>
              <a:t>Are these phrases positive or negative?</a:t>
            </a:r>
          </a:p>
          <a:p>
            <a:pPr defTabSz="914400">
              <a:lnSpc>
                <a:spcPct val="95000"/>
              </a:lnSpc>
              <a:spcBef>
                <a:spcPts val="1200"/>
              </a:spcBef>
              <a:defRPr sz="24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pPr>
          </a:p>
          <a:p>
            <a:pPr marL="228600" indent="-228600" defTabSz="914400">
              <a:lnSpc>
                <a:spcPct val="95000"/>
              </a:lnSpc>
              <a:spcBef>
                <a:spcPts val="1200"/>
              </a:spcBef>
              <a:buSzPct val="100000"/>
              <a:buChar char="•"/>
              <a:defRPr sz="24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pPr>
            <a:r>
              <a:t>"I really like this tool!"</a:t>
            </a:r>
          </a:p>
          <a:p>
            <a:pPr marL="228600" indent="-228600" defTabSz="914400">
              <a:lnSpc>
                <a:spcPct val="95000"/>
              </a:lnSpc>
              <a:spcBef>
                <a:spcPts val="1200"/>
              </a:spcBef>
              <a:buSzPct val="100000"/>
              <a:buChar char="•"/>
              <a:defRPr sz="24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pPr>
            <a:r>
              <a:t>"It is better than nothing."</a:t>
            </a:r>
          </a:p>
          <a:p>
            <a:pPr marL="228600" indent="-228600" defTabSz="914400">
              <a:lnSpc>
                <a:spcPct val="95000"/>
              </a:lnSpc>
              <a:spcBef>
                <a:spcPts val="1200"/>
              </a:spcBef>
              <a:buSzPct val="100000"/>
              <a:buChar char="•"/>
              <a:defRPr sz="24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pPr>
            <a:r>
              <a:t>"I can't say that I like it."</a:t>
            </a:r>
          </a:p>
          <a:p>
            <a:pPr defTabSz="914400">
              <a:lnSpc>
                <a:spcPct val="95000"/>
              </a:lnSpc>
              <a:spcBef>
                <a:spcPts val="1200"/>
              </a:spcBef>
              <a:defRPr sz="24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pPr>
          </a:p>
          <a:p>
            <a:pPr defTabSz="914400">
              <a:lnSpc>
                <a:spcPct val="95000"/>
              </a:lnSpc>
              <a:spcBef>
                <a:spcPts val="1200"/>
              </a:spcBef>
              <a:defRPr sz="24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pPr>
            <a:r>
              <a:t>How did you understand it?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Text Placeholder 1"/>
          <p:cNvSpPr txBox="1"/>
          <p:nvPr>
            <p:ph type="body" sz="quarter" idx="1"/>
          </p:nvPr>
        </p:nvSpPr>
        <p:spPr>
          <a:xfrm>
            <a:off x="2087563" y="6490010"/>
            <a:ext cx="2606676" cy="367991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860" name="Text Placeholder 3"/>
          <p:cNvSpPr/>
          <p:nvPr>
            <p:ph type="body" idx="22"/>
          </p:nvPr>
        </p:nvSpPr>
        <p:spPr>
          <a:xfrm>
            <a:off x="2087562" y="225425"/>
            <a:ext cx="3217077" cy="56015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Sentiment analysis </a:t>
            </a:r>
          </a:p>
        </p:txBody>
      </p:sp>
      <p:sp>
        <p:nvSpPr>
          <p:cNvPr id="861" name="Text Placeholder 2"/>
          <p:cNvSpPr/>
          <p:nvPr/>
        </p:nvSpPr>
        <p:spPr>
          <a:xfrm>
            <a:off x="2046983" y="1373815"/>
            <a:ext cx="6674289" cy="49522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 defTabSz="914400">
              <a:lnSpc>
                <a:spcPct val="95000"/>
              </a:lnSpc>
              <a:spcBef>
                <a:spcPts val="1200"/>
              </a:spcBef>
              <a:defRPr sz="24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pPr>
            <a14:m>
              <m:oMath>
                <m:r>
                  <a:rPr xmlns:a="http://schemas.openxmlformats.org/drawingml/2006/main" sz="25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x</m:t>
                </m:r>
              </m:oMath>
            </a14:m>
            <a:r>
              <a:t> – an input text.</a:t>
            </a:r>
          </a:p>
          <a:p>
            <a:pPr defTabSz="914400">
              <a:lnSpc>
                <a:spcPct val="95000"/>
              </a:lnSpc>
              <a:spcBef>
                <a:spcPts val="1200"/>
              </a:spcBef>
              <a:defRPr sz="24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pPr>
            <a14:m>
              <m:oMath>
                <m:r>
                  <a:rPr xmlns:a="http://schemas.openxmlformats.org/drawingml/2006/main" sz="25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f</m:t>
                </m:r>
                <m:r>
                  <a:rPr xmlns:a="http://schemas.openxmlformats.org/drawingml/2006/main" sz="25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(</m:t>
                </m:r>
                <m:r>
                  <a:rPr xmlns:a="http://schemas.openxmlformats.org/drawingml/2006/main" sz="25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x</m:t>
                </m:r>
                <m:r>
                  <a:rPr xmlns:a="http://schemas.openxmlformats.org/drawingml/2006/main" sz="25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)</m:t>
                </m:r>
              </m:oMath>
            </a14:m>
            <a:r>
              <a:t> – algorithm that returns text sentiment:</a:t>
            </a:r>
          </a:p>
          <a:p>
            <a:pPr defTabSz="914400">
              <a:lnSpc>
                <a:spcPct val="95000"/>
              </a:lnSpc>
              <a:spcBef>
                <a:spcPts val="1200"/>
              </a:spcBef>
              <a:defRPr sz="24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pPr>
            <a14:m>
              <m:oMath>
                <m:r>
                  <a:rPr xmlns:a="http://schemas.openxmlformats.org/drawingml/2006/main" sz="25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+</m:t>
                </m:r>
                <m:r>
                  <a:rPr xmlns:a="http://schemas.openxmlformats.org/drawingml/2006/main" sz="25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1</m:t>
                </m:r>
              </m:oMath>
            </a14:m>
            <a:r>
              <a:t> for positive, </a:t>
            </a:r>
            <a14:m>
              <m:oMath>
                <m:r>
                  <a:rPr xmlns:a="http://schemas.openxmlformats.org/drawingml/2006/main" sz="25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-</m:t>
                </m:r>
                <m:r>
                  <a:rPr xmlns:a="http://schemas.openxmlformats.org/drawingml/2006/main" sz="25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1</m:t>
                </m:r>
              </m:oMath>
            </a14:m>
            <a:r>
              <a:t> for negative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Text Placeholder 1"/>
          <p:cNvSpPr txBox="1"/>
          <p:nvPr>
            <p:ph type="body" sz="quarter" idx="1"/>
          </p:nvPr>
        </p:nvSpPr>
        <p:spPr>
          <a:xfrm>
            <a:off x="2087563" y="6490010"/>
            <a:ext cx="2606676" cy="367991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864" name="Text Placeholder 3"/>
          <p:cNvSpPr/>
          <p:nvPr>
            <p:ph type="body" idx="22"/>
          </p:nvPr>
        </p:nvSpPr>
        <p:spPr>
          <a:xfrm>
            <a:off x="2087562" y="225425"/>
            <a:ext cx="3217077" cy="56015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Sentiment analysis </a:t>
            </a:r>
          </a:p>
        </p:txBody>
      </p:sp>
      <p:sp>
        <p:nvSpPr>
          <p:cNvPr id="865" name="Text Placeholder 2"/>
          <p:cNvSpPr/>
          <p:nvPr/>
        </p:nvSpPr>
        <p:spPr>
          <a:xfrm>
            <a:off x="2046983" y="1373815"/>
            <a:ext cx="6674289" cy="49522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 defTabSz="914400">
              <a:lnSpc>
                <a:spcPct val="95000"/>
              </a:lnSpc>
              <a:spcBef>
                <a:spcPts val="1200"/>
              </a:spcBef>
              <a:defRPr sz="24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pPr>
            <a14:m>
              <m:oMath>
                <m:r>
                  <a:rPr xmlns:a="http://schemas.openxmlformats.org/drawingml/2006/main" sz="25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x</m:t>
                </m:r>
              </m:oMath>
            </a14:m>
            <a:r>
              <a:t> – an input text.</a:t>
            </a:r>
          </a:p>
          <a:p>
            <a:pPr defTabSz="914400">
              <a:lnSpc>
                <a:spcPct val="95000"/>
              </a:lnSpc>
              <a:spcBef>
                <a:spcPts val="1200"/>
              </a:spcBef>
              <a:defRPr sz="24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pPr>
            <a14:m>
              <m:oMath>
                <m:r>
                  <a:rPr xmlns:a="http://schemas.openxmlformats.org/drawingml/2006/main" sz="25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f</m:t>
                </m:r>
                <m:r>
                  <a:rPr xmlns:a="http://schemas.openxmlformats.org/drawingml/2006/main" sz="25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(</m:t>
                </m:r>
                <m:r>
                  <a:rPr xmlns:a="http://schemas.openxmlformats.org/drawingml/2006/main" sz="25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x</m:t>
                </m:r>
                <m:r>
                  <a:rPr xmlns:a="http://schemas.openxmlformats.org/drawingml/2006/main" sz="25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)</m:t>
                </m:r>
              </m:oMath>
            </a14:m>
            <a:r>
              <a:t> – algorithm that returns text sentiment:</a:t>
            </a:r>
          </a:p>
          <a:p>
            <a:pPr defTabSz="914400">
              <a:lnSpc>
                <a:spcPct val="95000"/>
              </a:lnSpc>
              <a:spcBef>
                <a:spcPts val="1200"/>
              </a:spcBef>
              <a:defRPr sz="24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pPr>
            <a14:m>
              <m:oMath>
                <m:r>
                  <a:rPr xmlns:a="http://schemas.openxmlformats.org/drawingml/2006/main" sz="25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+</m:t>
                </m:r>
                <m:r>
                  <a:rPr xmlns:a="http://schemas.openxmlformats.org/drawingml/2006/main" sz="25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1</m:t>
                </m:r>
              </m:oMath>
            </a14:m>
            <a:r>
              <a:t> for positive, </a:t>
            </a:r>
            <a14:m>
              <m:oMath>
                <m:r>
                  <a:rPr xmlns:a="http://schemas.openxmlformats.org/drawingml/2006/main" sz="25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-</m:t>
                </m:r>
                <m:r>
                  <a:rPr xmlns:a="http://schemas.openxmlformats.org/drawingml/2006/main" sz="25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1</m:t>
                </m:r>
              </m:oMath>
            </a14:m>
            <a:r>
              <a:t> for negative</a:t>
            </a:r>
          </a:p>
          <a:p>
            <a:pPr defTabSz="914400">
              <a:lnSpc>
                <a:spcPct val="95000"/>
              </a:lnSpc>
              <a:spcBef>
                <a:spcPts val="1200"/>
              </a:spcBef>
              <a:defRPr sz="24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pPr>
          </a:p>
          <a:p>
            <a:pPr marL="240631" indent="-240631" defTabSz="914400">
              <a:lnSpc>
                <a:spcPct val="95000"/>
              </a:lnSpc>
              <a:spcBef>
                <a:spcPts val="1200"/>
              </a:spcBef>
              <a:buSzPct val="100000"/>
              <a:buChar char="•"/>
              <a:defRPr sz="24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pPr>
            <a:r>
              <a:t>Can't program </a:t>
            </a:r>
            <a14:m>
              <m:oMath>
                <m:r>
                  <a:rPr xmlns:a="http://schemas.openxmlformats.org/drawingml/2006/main" sz="25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f</m:t>
                </m:r>
                <m:r>
                  <a:rPr xmlns:a="http://schemas.openxmlformats.org/drawingml/2006/main" sz="25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(</m:t>
                </m:r>
                <m:r>
                  <a:rPr xmlns:a="http://schemas.openxmlformats.org/drawingml/2006/main" sz="25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x</m:t>
                </m:r>
                <m:r>
                  <a:rPr xmlns:a="http://schemas.openxmlformats.org/drawingml/2006/main" sz="25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)</m:t>
                </m:r>
              </m:oMath>
            </a14:m>
            <a:r>
              <a:t> explicitly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Text Placeholder 1"/>
          <p:cNvSpPr txBox="1"/>
          <p:nvPr>
            <p:ph type="body" sz="quarter" idx="1"/>
          </p:nvPr>
        </p:nvSpPr>
        <p:spPr>
          <a:xfrm>
            <a:off x="2087563" y="6490010"/>
            <a:ext cx="2606676" cy="367991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868" name="Text Placeholder 3"/>
          <p:cNvSpPr/>
          <p:nvPr>
            <p:ph type="body" idx="22"/>
          </p:nvPr>
        </p:nvSpPr>
        <p:spPr>
          <a:xfrm>
            <a:off x="2087562" y="225425"/>
            <a:ext cx="3217077" cy="56015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Sentiment analysis </a:t>
            </a:r>
          </a:p>
        </p:txBody>
      </p:sp>
      <p:sp>
        <p:nvSpPr>
          <p:cNvPr id="869" name="Text Placeholder 2"/>
          <p:cNvSpPr/>
          <p:nvPr/>
        </p:nvSpPr>
        <p:spPr>
          <a:xfrm>
            <a:off x="2046983" y="1373815"/>
            <a:ext cx="6674289" cy="49522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 defTabSz="914400">
              <a:lnSpc>
                <a:spcPct val="95000"/>
              </a:lnSpc>
              <a:spcBef>
                <a:spcPts val="1200"/>
              </a:spcBef>
              <a:defRPr sz="24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pPr>
            <a14:m>
              <m:oMath>
                <m:r>
                  <a:rPr xmlns:a="http://schemas.openxmlformats.org/drawingml/2006/main" sz="25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x</m:t>
                </m:r>
              </m:oMath>
            </a14:m>
            <a:r>
              <a:t> – an input text.</a:t>
            </a:r>
          </a:p>
          <a:p>
            <a:pPr defTabSz="914400">
              <a:lnSpc>
                <a:spcPct val="95000"/>
              </a:lnSpc>
              <a:spcBef>
                <a:spcPts val="1200"/>
              </a:spcBef>
              <a:defRPr sz="24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pPr>
            <a14:m>
              <m:oMath>
                <m:r>
                  <a:rPr xmlns:a="http://schemas.openxmlformats.org/drawingml/2006/main" sz="25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f</m:t>
                </m:r>
                <m:r>
                  <a:rPr xmlns:a="http://schemas.openxmlformats.org/drawingml/2006/main" sz="25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(</m:t>
                </m:r>
                <m:r>
                  <a:rPr xmlns:a="http://schemas.openxmlformats.org/drawingml/2006/main" sz="25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x</m:t>
                </m:r>
                <m:r>
                  <a:rPr xmlns:a="http://schemas.openxmlformats.org/drawingml/2006/main" sz="25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)</m:t>
                </m:r>
              </m:oMath>
            </a14:m>
            <a:r>
              <a:t> – algorithm that returns text sentiment:</a:t>
            </a:r>
          </a:p>
          <a:p>
            <a:pPr defTabSz="914400">
              <a:lnSpc>
                <a:spcPct val="95000"/>
              </a:lnSpc>
              <a:spcBef>
                <a:spcPts val="1200"/>
              </a:spcBef>
              <a:defRPr sz="24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pPr>
            <a14:m>
              <m:oMath>
                <m:r>
                  <a:rPr xmlns:a="http://schemas.openxmlformats.org/drawingml/2006/main" sz="25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+</m:t>
                </m:r>
                <m:r>
                  <a:rPr xmlns:a="http://schemas.openxmlformats.org/drawingml/2006/main" sz="25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1</m:t>
                </m:r>
              </m:oMath>
            </a14:m>
            <a:r>
              <a:t> for positive, </a:t>
            </a:r>
            <a14:m>
              <m:oMath>
                <m:r>
                  <a:rPr xmlns:a="http://schemas.openxmlformats.org/drawingml/2006/main" sz="25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-</m:t>
                </m:r>
                <m:r>
                  <a:rPr xmlns:a="http://schemas.openxmlformats.org/drawingml/2006/main" sz="25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1</m:t>
                </m:r>
              </m:oMath>
            </a14:m>
            <a:r>
              <a:t> for negative</a:t>
            </a:r>
          </a:p>
          <a:p>
            <a:pPr defTabSz="914400">
              <a:lnSpc>
                <a:spcPct val="95000"/>
              </a:lnSpc>
              <a:spcBef>
                <a:spcPts val="1200"/>
              </a:spcBef>
              <a:defRPr sz="24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pPr>
          </a:p>
          <a:p>
            <a:pPr marL="240631" indent="-240631" defTabSz="914400">
              <a:lnSpc>
                <a:spcPct val="95000"/>
              </a:lnSpc>
              <a:spcBef>
                <a:spcPts val="1200"/>
              </a:spcBef>
              <a:buSzPct val="100000"/>
              <a:buChar char="•"/>
              <a:defRPr sz="24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pPr>
            <a:r>
              <a:t>Can't program </a:t>
            </a:r>
            <a14:m>
              <m:oMath>
                <m:r>
                  <a:rPr xmlns:a="http://schemas.openxmlformats.org/drawingml/2006/main" sz="25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f</m:t>
                </m:r>
                <m:r>
                  <a:rPr xmlns:a="http://schemas.openxmlformats.org/drawingml/2006/main" sz="25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(</m:t>
                </m:r>
                <m:r>
                  <a:rPr xmlns:a="http://schemas.openxmlformats.org/drawingml/2006/main" sz="25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x</m:t>
                </m:r>
                <m:r>
                  <a:rPr xmlns:a="http://schemas.openxmlformats.org/drawingml/2006/main" sz="25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)</m:t>
                </m:r>
              </m:oMath>
            </a14:m>
            <a:r>
              <a:t> explicitly</a:t>
            </a:r>
          </a:p>
          <a:p>
            <a:pPr defTabSz="914400">
              <a:lnSpc>
                <a:spcPct val="95000"/>
              </a:lnSpc>
              <a:spcBef>
                <a:spcPts val="1200"/>
              </a:spcBef>
              <a:defRPr sz="24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pPr>
          </a:p>
          <a:p>
            <a:pPr marL="240631" indent="-240631" defTabSz="914400">
              <a:lnSpc>
                <a:spcPct val="95000"/>
              </a:lnSpc>
              <a:spcBef>
                <a:spcPts val="1200"/>
              </a:spcBef>
              <a:buSzPct val="100000"/>
              <a:buChar char="•"/>
              <a:defRPr sz="24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pPr>
            <a:r>
              <a:t>Can collect a lot of reviews with sentiment labels</a:t>
            </a:r>
          </a:p>
          <a:p>
            <a:pPr marL="240631" indent="-240631" defTabSz="914400">
              <a:lnSpc>
                <a:spcPct val="95000"/>
              </a:lnSpc>
              <a:spcBef>
                <a:spcPts val="1200"/>
              </a:spcBef>
              <a:buSzPct val="100000"/>
              <a:buChar char="•"/>
              <a:defRPr sz="24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pPr>
            <a:r>
              <a:t>Use them to find an </a:t>
            </a:r>
            <a:r>
              <a:rPr i="1"/>
              <a:t>approximate</a:t>
            </a:r>
            <a:r>
              <a:t> solution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Data"/>
          <p:cNvSpPr/>
          <p:nvPr/>
        </p:nvSpPr>
        <p:spPr>
          <a:xfrm>
            <a:off x="2221330" y="1556255"/>
            <a:ext cx="1417879" cy="740277"/>
          </a:xfrm>
          <a:prstGeom prst="rect">
            <a:avLst/>
          </a:prstGeom>
          <a:ln w="25400">
            <a:solidFill>
              <a:srgbClr val="FFFFFF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 sz="23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lvl1pPr>
          </a:lstStyle>
          <a:p>
            <a:pPr/>
            <a:r>
              <a:t>Data</a:t>
            </a:r>
          </a:p>
        </p:txBody>
      </p:sp>
      <p:sp>
        <p:nvSpPr>
          <p:cNvPr id="872" name="Algorithm"/>
          <p:cNvSpPr/>
          <p:nvPr/>
        </p:nvSpPr>
        <p:spPr>
          <a:xfrm>
            <a:off x="2221330" y="2658879"/>
            <a:ext cx="1417879" cy="740277"/>
          </a:xfrm>
          <a:prstGeom prst="rect">
            <a:avLst/>
          </a:prstGeom>
          <a:ln w="25400">
            <a:solidFill>
              <a:srgbClr val="FFFFFF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 sz="23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lvl1pPr>
          </a:lstStyle>
          <a:p>
            <a:pPr/>
            <a:r>
              <a:t>Algorithm</a:t>
            </a:r>
          </a:p>
        </p:txBody>
      </p:sp>
      <p:sp>
        <p:nvSpPr>
          <p:cNvPr id="873" name="Computer"/>
          <p:cNvSpPr/>
          <p:nvPr/>
        </p:nvSpPr>
        <p:spPr>
          <a:xfrm>
            <a:off x="4538524" y="2107567"/>
            <a:ext cx="1767298" cy="740277"/>
          </a:xfrm>
          <a:prstGeom prst="rect">
            <a:avLst/>
          </a:prstGeom>
          <a:solidFill>
            <a:srgbClr val="DDDDDD"/>
          </a:solidFill>
          <a:ln w="25400">
            <a:solidFill>
              <a:srgbClr val="FFFFFF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 sz="23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lvl1pPr>
          </a:lstStyle>
          <a:p>
            <a:pPr/>
            <a:r>
              <a:t>Computer</a:t>
            </a:r>
          </a:p>
        </p:txBody>
      </p:sp>
      <p:sp>
        <p:nvSpPr>
          <p:cNvPr id="874" name="Line"/>
          <p:cNvSpPr/>
          <p:nvPr/>
        </p:nvSpPr>
        <p:spPr>
          <a:xfrm flipV="1">
            <a:off x="3789088" y="2657389"/>
            <a:ext cx="561339" cy="356926"/>
          </a:xfrm>
          <a:prstGeom prst="line">
            <a:avLst/>
          </a:prstGeom>
          <a:ln w="25400">
            <a:solidFill>
              <a:srgbClr val="FFFFFF"/>
            </a:solidFill>
            <a:miter/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875" name="Line"/>
          <p:cNvSpPr/>
          <p:nvPr/>
        </p:nvSpPr>
        <p:spPr>
          <a:xfrm>
            <a:off x="3773532" y="1928369"/>
            <a:ext cx="592326" cy="357196"/>
          </a:xfrm>
          <a:prstGeom prst="line">
            <a:avLst/>
          </a:prstGeom>
          <a:ln w="25400">
            <a:solidFill>
              <a:srgbClr val="FFFFFF"/>
            </a:solidFill>
            <a:miter/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876" name="Line"/>
          <p:cNvSpPr/>
          <p:nvPr/>
        </p:nvSpPr>
        <p:spPr>
          <a:xfrm>
            <a:off x="6463108" y="2477705"/>
            <a:ext cx="320701" cy="1"/>
          </a:xfrm>
          <a:prstGeom prst="line">
            <a:avLst/>
          </a:prstGeom>
          <a:ln w="25400">
            <a:solidFill>
              <a:srgbClr val="FFFFFF"/>
            </a:solidFill>
            <a:miter/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877" name="Outputs"/>
          <p:cNvSpPr/>
          <p:nvPr/>
        </p:nvSpPr>
        <p:spPr>
          <a:xfrm>
            <a:off x="6941095" y="2107567"/>
            <a:ext cx="1767298" cy="740277"/>
          </a:xfrm>
          <a:prstGeom prst="rect">
            <a:avLst/>
          </a:prstGeom>
          <a:ln w="25400">
            <a:solidFill>
              <a:srgbClr val="FFFFFF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 sz="23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lvl1pPr>
          </a:lstStyle>
          <a:p>
            <a:pPr/>
            <a:r>
              <a:t>Outputs</a:t>
            </a:r>
          </a:p>
        </p:txBody>
      </p:sp>
      <p:sp>
        <p:nvSpPr>
          <p:cNvPr id="878" name="Text Placeholder 3"/>
          <p:cNvSpPr/>
          <p:nvPr/>
        </p:nvSpPr>
        <p:spPr>
          <a:xfrm>
            <a:off x="2087562" y="225425"/>
            <a:ext cx="6443122" cy="5601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defTabSz="777240">
              <a:lnSpc>
                <a:spcPct val="95000"/>
              </a:lnSpc>
              <a:spcBef>
                <a:spcPts val="1000"/>
              </a:spcBef>
              <a:defRPr sz="2720">
                <a:solidFill>
                  <a:srgbClr val="FFFFFF"/>
                </a:solidFill>
                <a:latin typeface="HSE Sans Bold"/>
                <a:ea typeface="HSE Sans Bold"/>
                <a:cs typeface="HSE Sans Bold"/>
                <a:sym typeface="HSE Sans Bold"/>
              </a:defRPr>
            </a:lvl1pPr>
          </a:lstStyle>
          <a:p>
            <a:pPr/>
            <a:r>
              <a:t>How Machine Learning works</a:t>
            </a:r>
          </a:p>
        </p:txBody>
      </p:sp>
      <p:sp>
        <p:nvSpPr>
          <p:cNvPr id="879" name="Text Placeholder 2"/>
          <p:cNvSpPr/>
          <p:nvPr/>
        </p:nvSpPr>
        <p:spPr>
          <a:xfrm>
            <a:off x="2151062" y="917718"/>
            <a:ext cx="2446539" cy="4936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defTabSz="914400">
              <a:lnSpc>
                <a:spcPct val="95000"/>
              </a:lnSpc>
              <a:spcBef>
                <a:spcPts val="1200"/>
              </a:spcBef>
              <a:defRPr sz="24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lvl1pPr>
          </a:lstStyle>
          <a:p>
            <a:pPr/>
            <a:r>
              <a:t>Programming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Rectangle"/>
          <p:cNvSpPr/>
          <p:nvPr/>
        </p:nvSpPr>
        <p:spPr>
          <a:xfrm>
            <a:off x="2221330" y="1556255"/>
            <a:ext cx="1417879" cy="740277"/>
          </a:xfrm>
          <a:prstGeom prst="rect">
            <a:avLst/>
          </a:prstGeom>
          <a:ln w="25400">
            <a:solidFill>
              <a:srgbClr val="FFFFFF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 sz="23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lvl1pPr>
          </a:lstStyle>
          <a:p>
            <a:pPr/>
            <a14:m>
              <m:oMathPara>
                <m:oMathParaPr>
                  <m:jc m:val="center"/>
                </m:oMathParaPr>
                <m:oMath>
                  <m:r>
                    <a:rPr xmlns:a="http://schemas.openxmlformats.org/drawingml/2006/main" sz="2400" i="1">
                      <a:solidFill>
                        <a:srgbClr val="FFFFFF"/>
                      </a:solidFill>
                      <a:latin typeface="Cambria Math" panose="02040503050406030204" pitchFamily="18" charset="0"/>
                    </a:rPr>
                    <m:t>4</m:t>
                  </m:r>
                </m:oMath>
              </m:oMathPara>
            </a14:m>
          </a:p>
        </p:txBody>
      </p:sp>
      <p:sp>
        <p:nvSpPr>
          <p:cNvPr id="882" name="Rectangle"/>
          <p:cNvSpPr/>
          <p:nvPr/>
        </p:nvSpPr>
        <p:spPr>
          <a:xfrm>
            <a:off x="2221330" y="2658879"/>
            <a:ext cx="1417879" cy="740277"/>
          </a:xfrm>
          <a:prstGeom prst="rect">
            <a:avLst/>
          </a:prstGeom>
          <a:ln w="25400">
            <a:solidFill>
              <a:srgbClr val="FFFFFF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 sz="23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lvl1pPr>
          </a:lstStyle>
          <a:p>
            <a:pPr/>
            <a14:m>
              <m:oMathPara>
                <m:oMathParaPr>
                  <m:jc m:val="center"/>
                </m:oMathParaPr>
                <m:oMath>
                  <m:r>
                    <a:rPr xmlns:a="http://schemas.openxmlformats.org/drawingml/2006/main" sz="2400" i="1">
                      <a:solidFill>
                        <a:srgbClr val="FFFFFF"/>
                      </a:solidFill>
                      <a:latin typeface="Cambria Math" panose="02040503050406030204" pitchFamily="18" charset="0"/>
                    </a:rPr>
                    <m:t>f</m:t>
                  </m:r>
                  <m:r>
                    <a:rPr xmlns:a="http://schemas.openxmlformats.org/drawingml/2006/main" sz="2400" i="1">
                      <a:solidFill>
                        <a:srgbClr val="FFFFFF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2400" i="1">
                      <a:solidFill>
                        <a:srgbClr val="FFFFFF"/>
                      </a:solidFill>
                      <a:latin typeface="Cambria Math" panose="02040503050406030204" pitchFamily="18" charset="0"/>
                    </a:rPr>
                    <m:t>x</m:t>
                  </m:r>
                  <m:r>
                    <a:rPr xmlns:a="http://schemas.openxmlformats.org/drawingml/2006/main" sz="2400" i="1">
                      <a:solidFill>
                        <a:srgbClr val="FFFFFF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2400" i="1">
                      <a:solidFill>
                        <a:srgbClr val="FFFFFF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2400" i="1">
                      <a:solidFill>
                        <a:srgbClr val="FFFFFF"/>
                      </a:solidFill>
                      <a:latin typeface="Cambria Math" panose="02040503050406030204" pitchFamily="18" charset="0"/>
                    </a:rPr>
                    <m:t>3</m:t>
                  </m:r>
                  <m:r>
                    <a:rPr xmlns:a="http://schemas.openxmlformats.org/drawingml/2006/main" sz="2400" i="1">
                      <a:solidFill>
                        <a:srgbClr val="FFFFFF"/>
                      </a:solidFill>
                      <a:latin typeface="Cambria Math" panose="02040503050406030204" pitchFamily="18" charset="0"/>
                    </a:rPr>
                    <m:t>x</m:t>
                  </m:r>
                </m:oMath>
              </m:oMathPara>
            </a14:m>
          </a:p>
        </p:txBody>
      </p:sp>
      <p:sp>
        <p:nvSpPr>
          <p:cNvPr id="883" name="Computer"/>
          <p:cNvSpPr/>
          <p:nvPr/>
        </p:nvSpPr>
        <p:spPr>
          <a:xfrm>
            <a:off x="4538524" y="2107567"/>
            <a:ext cx="1767298" cy="740277"/>
          </a:xfrm>
          <a:prstGeom prst="rect">
            <a:avLst/>
          </a:prstGeom>
          <a:solidFill>
            <a:srgbClr val="DDDDDD"/>
          </a:solidFill>
          <a:ln w="25400">
            <a:solidFill>
              <a:srgbClr val="FFFFFF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 sz="23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lvl1pPr>
          </a:lstStyle>
          <a:p>
            <a:pPr/>
            <a:r>
              <a:t>Computer</a:t>
            </a:r>
          </a:p>
        </p:txBody>
      </p:sp>
      <p:sp>
        <p:nvSpPr>
          <p:cNvPr id="884" name="Line"/>
          <p:cNvSpPr/>
          <p:nvPr/>
        </p:nvSpPr>
        <p:spPr>
          <a:xfrm flipV="1">
            <a:off x="3789088" y="2657389"/>
            <a:ext cx="561339" cy="356926"/>
          </a:xfrm>
          <a:prstGeom prst="line">
            <a:avLst/>
          </a:prstGeom>
          <a:ln w="25400">
            <a:solidFill>
              <a:srgbClr val="FFFFFF"/>
            </a:solidFill>
            <a:miter/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885" name="Line"/>
          <p:cNvSpPr/>
          <p:nvPr/>
        </p:nvSpPr>
        <p:spPr>
          <a:xfrm>
            <a:off x="3773532" y="1928369"/>
            <a:ext cx="592326" cy="357196"/>
          </a:xfrm>
          <a:prstGeom prst="line">
            <a:avLst/>
          </a:prstGeom>
          <a:ln w="25400">
            <a:solidFill>
              <a:srgbClr val="FFFFFF"/>
            </a:solidFill>
            <a:miter/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886" name="Line"/>
          <p:cNvSpPr/>
          <p:nvPr/>
        </p:nvSpPr>
        <p:spPr>
          <a:xfrm>
            <a:off x="6463108" y="2477705"/>
            <a:ext cx="320701" cy="1"/>
          </a:xfrm>
          <a:prstGeom prst="line">
            <a:avLst/>
          </a:prstGeom>
          <a:ln w="25400">
            <a:solidFill>
              <a:srgbClr val="FFFFFF"/>
            </a:solidFill>
            <a:miter/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887" name="Rectangle"/>
          <p:cNvSpPr/>
          <p:nvPr/>
        </p:nvSpPr>
        <p:spPr>
          <a:xfrm>
            <a:off x="6941095" y="2107567"/>
            <a:ext cx="1767298" cy="740277"/>
          </a:xfrm>
          <a:prstGeom prst="rect">
            <a:avLst/>
          </a:prstGeom>
          <a:ln w="25400">
            <a:solidFill>
              <a:srgbClr val="FFFFFF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 sz="23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lvl1pPr>
          </a:lstStyle>
          <a:p>
            <a:pPr/>
            <a14:m>
              <m:oMathPara>
                <m:oMathParaPr>
                  <m:jc m:val="center"/>
                </m:oMathParaPr>
                <m:oMath>
                  <m:r>
                    <a:rPr xmlns:a="http://schemas.openxmlformats.org/drawingml/2006/main" sz="2400" i="1">
                      <a:solidFill>
                        <a:srgbClr val="FFFFFF"/>
                      </a:solidFill>
                      <a:latin typeface="Cambria Math" panose="02040503050406030204" pitchFamily="18" charset="0"/>
                    </a:rPr>
                    <m:t>12</m:t>
                  </m:r>
                </m:oMath>
              </m:oMathPara>
            </a14:m>
          </a:p>
        </p:txBody>
      </p:sp>
      <p:sp>
        <p:nvSpPr>
          <p:cNvPr id="888" name="Text Placeholder 3"/>
          <p:cNvSpPr/>
          <p:nvPr/>
        </p:nvSpPr>
        <p:spPr>
          <a:xfrm>
            <a:off x="2087562" y="225425"/>
            <a:ext cx="6443122" cy="5601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defTabSz="777240">
              <a:lnSpc>
                <a:spcPct val="95000"/>
              </a:lnSpc>
              <a:spcBef>
                <a:spcPts val="1000"/>
              </a:spcBef>
              <a:defRPr sz="2720">
                <a:solidFill>
                  <a:srgbClr val="FFFFFF"/>
                </a:solidFill>
                <a:latin typeface="HSE Sans Bold"/>
                <a:ea typeface="HSE Sans Bold"/>
                <a:cs typeface="HSE Sans Bold"/>
                <a:sym typeface="HSE Sans Bold"/>
              </a:defRPr>
            </a:lvl1pPr>
          </a:lstStyle>
          <a:p>
            <a:pPr/>
            <a:r>
              <a:t>How Machine Learning works</a:t>
            </a:r>
          </a:p>
        </p:txBody>
      </p:sp>
      <p:sp>
        <p:nvSpPr>
          <p:cNvPr id="889" name="Text Placeholder 2"/>
          <p:cNvSpPr/>
          <p:nvPr/>
        </p:nvSpPr>
        <p:spPr>
          <a:xfrm>
            <a:off x="2151062" y="917718"/>
            <a:ext cx="2446539" cy="4936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defTabSz="914400">
              <a:lnSpc>
                <a:spcPct val="95000"/>
              </a:lnSpc>
              <a:spcBef>
                <a:spcPts val="1200"/>
              </a:spcBef>
              <a:defRPr sz="24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lvl1pPr>
          </a:lstStyle>
          <a:p>
            <a:pPr/>
            <a:r>
              <a:t>Programming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Text Placeholder 3"/>
          <p:cNvSpPr/>
          <p:nvPr/>
        </p:nvSpPr>
        <p:spPr>
          <a:xfrm>
            <a:off x="2087562" y="225425"/>
            <a:ext cx="6443122" cy="5601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defTabSz="777240">
              <a:lnSpc>
                <a:spcPct val="95000"/>
              </a:lnSpc>
              <a:spcBef>
                <a:spcPts val="1000"/>
              </a:spcBef>
              <a:defRPr sz="2720">
                <a:solidFill>
                  <a:srgbClr val="FFFFFF"/>
                </a:solidFill>
                <a:latin typeface="HSE Sans Bold"/>
                <a:ea typeface="HSE Sans Bold"/>
                <a:cs typeface="HSE Sans Bold"/>
                <a:sym typeface="HSE Sans Bold"/>
              </a:defRPr>
            </a:lvl1pPr>
          </a:lstStyle>
          <a:p>
            <a:pPr/>
            <a:r>
              <a:t>How Machine Learning works</a:t>
            </a:r>
          </a:p>
        </p:txBody>
      </p:sp>
      <p:sp>
        <p:nvSpPr>
          <p:cNvPr id="892" name="Data"/>
          <p:cNvSpPr/>
          <p:nvPr/>
        </p:nvSpPr>
        <p:spPr>
          <a:xfrm>
            <a:off x="2246647" y="4388842"/>
            <a:ext cx="1417880" cy="740277"/>
          </a:xfrm>
          <a:prstGeom prst="rect">
            <a:avLst/>
          </a:prstGeom>
          <a:ln w="25400">
            <a:solidFill>
              <a:srgbClr val="FFFFFF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 sz="23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lvl1pPr>
          </a:lstStyle>
          <a:p>
            <a:pPr/>
            <a:r>
              <a:t>Data</a:t>
            </a:r>
          </a:p>
        </p:txBody>
      </p:sp>
      <p:sp>
        <p:nvSpPr>
          <p:cNvPr id="893" name="Outputs"/>
          <p:cNvSpPr/>
          <p:nvPr/>
        </p:nvSpPr>
        <p:spPr>
          <a:xfrm>
            <a:off x="2246647" y="5491466"/>
            <a:ext cx="1417880" cy="740277"/>
          </a:xfrm>
          <a:prstGeom prst="rect">
            <a:avLst/>
          </a:prstGeom>
          <a:ln w="25400">
            <a:solidFill>
              <a:srgbClr val="FFFFFF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 sz="23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lvl1pPr>
          </a:lstStyle>
          <a:p>
            <a:pPr/>
            <a:r>
              <a:t>Outputs</a:t>
            </a:r>
          </a:p>
        </p:txBody>
      </p:sp>
      <p:sp>
        <p:nvSpPr>
          <p:cNvPr id="894" name="Computer"/>
          <p:cNvSpPr/>
          <p:nvPr/>
        </p:nvSpPr>
        <p:spPr>
          <a:xfrm>
            <a:off x="4563841" y="4940154"/>
            <a:ext cx="1767298" cy="740277"/>
          </a:xfrm>
          <a:prstGeom prst="rect">
            <a:avLst/>
          </a:prstGeom>
          <a:solidFill>
            <a:srgbClr val="DDDDDD"/>
          </a:solidFill>
          <a:ln w="25400">
            <a:solidFill>
              <a:srgbClr val="FFFFFF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 sz="23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lvl1pPr>
          </a:lstStyle>
          <a:p>
            <a:pPr/>
            <a:r>
              <a:t>Computer</a:t>
            </a:r>
          </a:p>
        </p:txBody>
      </p:sp>
      <p:sp>
        <p:nvSpPr>
          <p:cNvPr id="895" name="Line"/>
          <p:cNvSpPr/>
          <p:nvPr/>
        </p:nvSpPr>
        <p:spPr>
          <a:xfrm flipV="1">
            <a:off x="3814405" y="5489976"/>
            <a:ext cx="561339" cy="356926"/>
          </a:xfrm>
          <a:prstGeom prst="line">
            <a:avLst/>
          </a:prstGeom>
          <a:ln w="25400">
            <a:solidFill>
              <a:srgbClr val="FFFFFF"/>
            </a:solidFill>
            <a:miter/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896" name="Line"/>
          <p:cNvSpPr/>
          <p:nvPr/>
        </p:nvSpPr>
        <p:spPr>
          <a:xfrm>
            <a:off x="3798849" y="4760956"/>
            <a:ext cx="592327" cy="357196"/>
          </a:xfrm>
          <a:prstGeom prst="line">
            <a:avLst/>
          </a:prstGeom>
          <a:ln w="25400">
            <a:solidFill>
              <a:srgbClr val="FFFFFF"/>
            </a:solidFill>
            <a:miter/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897" name="Line"/>
          <p:cNvSpPr/>
          <p:nvPr/>
        </p:nvSpPr>
        <p:spPr>
          <a:xfrm>
            <a:off x="6488425" y="5310292"/>
            <a:ext cx="320702" cy="1"/>
          </a:xfrm>
          <a:prstGeom prst="line">
            <a:avLst/>
          </a:prstGeom>
          <a:ln w="25400">
            <a:solidFill>
              <a:srgbClr val="FFFFFF"/>
            </a:solidFill>
            <a:miter/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898" name="Algorithm"/>
          <p:cNvSpPr/>
          <p:nvPr/>
        </p:nvSpPr>
        <p:spPr>
          <a:xfrm>
            <a:off x="6966413" y="4940154"/>
            <a:ext cx="1767298" cy="740277"/>
          </a:xfrm>
          <a:prstGeom prst="rect">
            <a:avLst/>
          </a:prstGeom>
          <a:ln w="25400">
            <a:solidFill>
              <a:srgbClr val="FFFFFF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 sz="23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lvl1pPr>
          </a:lstStyle>
          <a:p>
            <a:pPr/>
            <a:r>
              <a:t>Algorithm</a:t>
            </a:r>
          </a:p>
        </p:txBody>
      </p:sp>
      <p:sp>
        <p:nvSpPr>
          <p:cNvPr id="899" name="Text Placeholder 2"/>
          <p:cNvSpPr/>
          <p:nvPr/>
        </p:nvSpPr>
        <p:spPr>
          <a:xfrm>
            <a:off x="2151062" y="917718"/>
            <a:ext cx="2446539" cy="4936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defTabSz="914400">
              <a:lnSpc>
                <a:spcPct val="95000"/>
              </a:lnSpc>
              <a:spcBef>
                <a:spcPts val="1200"/>
              </a:spcBef>
              <a:defRPr sz="24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lvl1pPr>
          </a:lstStyle>
          <a:p>
            <a:pPr/>
            <a:r>
              <a:t>Programming</a:t>
            </a:r>
          </a:p>
        </p:txBody>
      </p:sp>
      <p:sp>
        <p:nvSpPr>
          <p:cNvPr id="900" name="Text Placeholder 2"/>
          <p:cNvSpPr/>
          <p:nvPr/>
        </p:nvSpPr>
        <p:spPr>
          <a:xfrm>
            <a:off x="2151062" y="3775219"/>
            <a:ext cx="2446539" cy="4936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defTabSz="914400">
              <a:lnSpc>
                <a:spcPct val="95000"/>
              </a:lnSpc>
              <a:spcBef>
                <a:spcPts val="1200"/>
              </a:spcBef>
              <a:defRPr sz="24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lvl1pPr>
          </a:lstStyle>
          <a:p>
            <a:pPr/>
            <a:r>
              <a:t>Machine Learning</a:t>
            </a:r>
          </a:p>
        </p:txBody>
      </p:sp>
      <p:sp>
        <p:nvSpPr>
          <p:cNvPr id="901" name="Data"/>
          <p:cNvSpPr/>
          <p:nvPr/>
        </p:nvSpPr>
        <p:spPr>
          <a:xfrm>
            <a:off x="2221330" y="1556255"/>
            <a:ext cx="1417879" cy="740277"/>
          </a:xfrm>
          <a:prstGeom prst="rect">
            <a:avLst/>
          </a:prstGeom>
          <a:ln w="25400">
            <a:solidFill>
              <a:srgbClr val="FFFFFF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 sz="23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lvl1pPr>
          </a:lstStyle>
          <a:p>
            <a:pPr/>
            <a:r>
              <a:t>Data</a:t>
            </a:r>
          </a:p>
        </p:txBody>
      </p:sp>
      <p:sp>
        <p:nvSpPr>
          <p:cNvPr id="902" name="Algorithm"/>
          <p:cNvSpPr/>
          <p:nvPr/>
        </p:nvSpPr>
        <p:spPr>
          <a:xfrm>
            <a:off x="2221330" y="2658879"/>
            <a:ext cx="1417879" cy="740277"/>
          </a:xfrm>
          <a:prstGeom prst="rect">
            <a:avLst/>
          </a:prstGeom>
          <a:ln w="25400">
            <a:solidFill>
              <a:srgbClr val="FFFFFF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 sz="23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lvl1pPr>
          </a:lstStyle>
          <a:p>
            <a:pPr/>
            <a:r>
              <a:t>Algorithm</a:t>
            </a:r>
          </a:p>
        </p:txBody>
      </p:sp>
      <p:sp>
        <p:nvSpPr>
          <p:cNvPr id="903" name="Computer"/>
          <p:cNvSpPr/>
          <p:nvPr/>
        </p:nvSpPr>
        <p:spPr>
          <a:xfrm>
            <a:off x="4538524" y="2107567"/>
            <a:ext cx="1767298" cy="740277"/>
          </a:xfrm>
          <a:prstGeom prst="rect">
            <a:avLst/>
          </a:prstGeom>
          <a:solidFill>
            <a:srgbClr val="DDDDDD"/>
          </a:solidFill>
          <a:ln w="25400">
            <a:solidFill>
              <a:srgbClr val="FFFFFF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 sz="23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lvl1pPr>
          </a:lstStyle>
          <a:p>
            <a:pPr/>
            <a:r>
              <a:t>Computer</a:t>
            </a:r>
          </a:p>
        </p:txBody>
      </p:sp>
      <p:sp>
        <p:nvSpPr>
          <p:cNvPr id="904" name="Line"/>
          <p:cNvSpPr/>
          <p:nvPr/>
        </p:nvSpPr>
        <p:spPr>
          <a:xfrm flipV="1">
            <a:off x="3789088" y="2657389"/>
            <a:ext cx="561339" cy="356926"/>
          </a:xfrm>
          <a:prstGeom prst="line">
            <a:avLst/>
          </a:prstGeom>
          <a:ln w="25400">
            <a:solidFill>
              <a:srgbClr val="FFFFFF"/>
            </a:solidFill>
            <a:miter/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905" name="Line"/>
          <p:cNvSpPr/>
          <p:nvPr/>
        </p:nvSpPr>
        <p:spPr>
          <a:xfrm>
            <a:off x="3773532" y="1928369"/>
            <a:ext cx="592326" cy="357196"/>
          </a:xfrm>
          <a:prstGeom prst="line">
            <a:avLst/>
          </a:prstGeom>
          <a:ln w="25400">
            <a:solidFill>
              <a:srgbClr val="FFFFFF"/>
            </a:solidFill>
            <a:miter/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906" name="Line"/>
          <p:cNvSpPr/>
          <p:nvPr/>
        </p:nvSpPr>
        <p:spPr>
          <a:xfrm>
            <a:off x="6463108" y="2477705"/>
            <a:ext cx="320701" cy="1"/>
          </a:xfrm>
          <a:prstGeom prst="line">
            <a:avLst/>
          </a:prstGeom>
          <a:ln w="25400">
            <a:solidFill>
              <a:srgbClr val="FFFFFF"/>
            </a:solidFill>
            <a:miter/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907" name="Outputs"/>
          <p:cNvSpPr/>
          <p:nvPr/>
        </p:nvSpPr>
        <p:spPr>
          <a:xfrm>
            <a:off x="6941095" y="2107567"/>
            <a:ext cx="1767298" cy="740277"/>
          </a:xfrm>
          <a:prstGeom prst="rect">
            <a:avLst/>
          </a:prstGeom>
          <a:ln w="25400">
            <a:solidFill>
              <a:srgbClr val="FFFFFF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 sz="23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lvl1pPr>
          </a:lstStyle>
          <a:p>
            <a:pPr/>
            <a:r>
              <a:t>Outputs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Text Placeholder 1"/>
          <p:cNvSpPr txBox="1"/>
          <p:nvPr>
            <p:ph type="body" sz="quarter" idx="1"/>
          </p:nvPr>
        </p:nvSpPr>
        <p:spPr>
          <a:xfrm>
            <a:off x="2087563" y="6490010"/>
            <a:ext cx="2606676" cy="367991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910" name="Text Placeholder 3"/>
          <p:cNvSpPr/>
          <p:nvPr/>
        </p:nvSpPr>
        <p:spPr>
          <a:xfrm>
            <a:off x="2087562" y="225425"/>
            <a:ext cx="6443122" cy="5601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defTabSz="777240">
              <a:lnSpc>
                <a:spcPct val="95000"/>
              </a:lnSpc>
              <a:spcBef>
                <a:spcPts val="1000"/>
              </a:spcBef>
              <a:defRPr sz="2720">
                <a:solidFill>
                  <a:srgbClr val="FFFFFF"/>
                </a:solidFill>
                <a:latin typeface="HSE Sans Bold"/>
                <a:ea typeface="HSE Sans Bold"/>
                <a:cs typeface="HSE Sans Bold"/>
                <a:sym typeface="HSE Sans Bold"/>
              </a:defRPr>
            </a:lvl1pPr>
          </a:lstStyle>
          <a:p>
            <a:pPr/>
            <a:r>
              <a:t>Distinguish cats from dogs</a:t>
            </a:r>
          </a:p>
        </p:txBody>
      </p:sp>
      <p:pic>
        <p:nvPicPr>
          <p:cNvPr id="91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09340" y="1505119"/>
            <a:ext cx="1131167" cy="1149123"/>
          </a:xfrm>
          <a:prstGeom prst="rect">
            <a:avLst/>
          </a:prstGeom>
          <a:ln w="12700">
            <a:miter lim="400000"/>
          </a:ln>
        </p:spPr>
      </p:pic>
      <p:pic>
        <p:nvPicPr>
          <p:cNvPr id="912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247893" y="1517806"/>
            <a:ext cx="1123748" cy="1123749"/>
          </a:xfrm>
          <a:prstGeom prst="rect">
            <a:avLst/>
          </a:prstGeom>
          <a:ln w="12700">
            <a:miter lim="400000"/>
          </a:ln>
        </p:spPr>
      </p:pic>
      <p:pic>
        <p:nvPicPr>
          <p:cNvPr id="913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832326" y="1517806"/>
            <a:ext cx="1123748" cy="1123749"/>
          </a:xfrm>
          <a:prstGeom prst="rect">
            <a:avLst/>
          </a:prstGeom>
          <a:ln w="12700">
            <a:miter lim="400000"/>
          </a:ln>
        </p:spPr>
      </p:pic>
      <p:sp>
        <p:nvSpPr>
          <p:cNvPr id="914" name="Rectangle"/>
          <p:cNvSpPr/>
          <p:nvPr/>
        </p:nvSpPr>
        <p:spPr>
          <a:xfrm>
            <a:off x="2260448" y="1359972"/>
            <a:ext cx="4257833" cy="1439417"/>
          </a:xfrm>
          <a:prstGeom prst="rect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915" name="cat  dog  cat"/>
          <p:cNvSpPr/>
          <p:nvPr/>
        </p:nvSpPr>
        <p:spPr>
          <a:xfrm>
            <a:off x="6714259" y="1876844"/>
            <a:ext cx="2054233" cy="534754"/>
          </a:xfrm>
          <a:prstGeom prst="rect">
            <a:avLst/>
          </a:prstGeom>
          <a:ln w="254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 sz="24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lvl1pPr>
          </a:lstStyle>
          <a:p>
            <a:pPr/>
            <a:r>
              <a:t>cat  dog  cat</a:t>
            </a:r>
          </a:p>
        </p:txBody>
      </p:sp>
      <p:sp>
        <p:nvSpPr>
          <p:cNvPr id="916" name="Computer"/>
          <p:cNvSpPr/>
          <p:nvPr/>
        </p:nvSpPr>
        <p:spPr>
          <a:xfrm>
            <a:off x="4684837" y="3704372"/>
            <a:ext cx="1767298" cy="740277"/>
          </a:xfrm>
          <a:prstGeom prst="rect">
            <a:avLst/>
          </a:prstGeom>
          <a:solidFill>
            <a:srgbClr val="DDDDDD"/>
          </a:solidFill>
          <a:ln w="25400">
            <a:solidFill>
              <a:srgbClr val="FFFFFF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 sz="23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lvl1pPr>
          </a:lstStyle>
          <a:p>
            <a:pPr/>
            <a:r>
              <a:t>Computer</a:t>
            </a:r>
          </a:p>
        </p:txBody>
      </p:sp>
      <p:sp>
        <p:nvSpPr>
          <p:cNvPr id="917" name="Line"/>
          <p:cNvSpPr/>
          <p:nvPr/>
        </p:nvSpPr>
        <p:spPr>
          <a:xfrm>
            <a:off x="4690114" y="2952886"/>
            <a:ext cx="620365" cy="620365"/>
          </a:xfrm>
          <a:prstGeom prst="line">
            <a:avLst/>
          </a:prstGeom>
          <a:ln w="25400">
            <a:solidFill>
              <a:srgbClr val="FFFFFF"/>
            </a:solidFill>
            <a:miter/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918" name="Line"/>
          <p:cNvSpPr/>
          <p:nvPr/>
        </p:nvSpPr>
        <p:spPr>
          <a:xfrm flipH="1">
            <a:off x="5788598" y="2623477"/>
            <a:ext cx="1694594" cy="949685"/>
          </a:xfrm>
          <a:prstGeom prst="line">
            <a:avLst/>
          </a:prstGeom>
          <a:ln w="25400">
            <a:solidFill>
              <a:srgbClr val="FFFFFF"/>
            </a:solidFill>
            <a:miter/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919" name="Algorithm"/>
          <p:cNvSpPr/>
          <p:nvPr/>
        </p:nvSpPr>
        <p:spPr>
          <a:xfrm>
            <a:off x="4471756" y="5090841"/>
            <a:ext cx="2165176" cy="740277"/>
          </a:xfrm>
          <a:prstGeom prst="rect">
            <a:avLst/>
          </a:prstGeom>
          <a:solidFill>
            <a:srgbClr val="DDDDDD"/>
          </a:solidFill>
          <a:ln w="25400">
            <a:solidFill>
              <a:srgbClr val="FFFFFF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 sz="23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lvl1pPr>
          </a:lstStyle>
          <a:p>
            <a:pPr/>
            <a:r>
              <a:t>Algorithm</a:t>
            </a:r>
          </a:p>
        </p:txBody>
      </p:sp>
      <p:sp>
        <p:nvSpPr>
          <p:cNvPr id="920" name="Line"/>
          <p:cNvSpPr/>
          <p:nvPr/>
        </p:nvSpPr>
        <p:spPr>
          <a:xfrm>
            <a:off x="5568486" y="4592009"/>
            <a:ext cx="1" cy="367991"/>
          </a:xfrm>
          <a:prstGeom prst="line">
            <a:avLst/>
          </a:prstGeom>
          <a:ln w="25400">
            <a:solidFill>
              <a:srgbClr val="FFFFFF"/>
            </a:solidFill>
            <a:miter/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921" name="Text Placeholder 2"/>
          <p:cNvSpPr/>
          <p:nvPr/>
        </p:nvSpPr>
        <p:spPr>
          <a:xfrm>
            <a:off x="2303462" y="866918"/>
            <a:ext cx="2446539" cy="4936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defTabSz="914400">
              <a:lnSpc>
                <a:spcPct val="95000"/>
              </a:lnSpc>
              <a:spcBef>
                <a:spcPts val="1200"/>
              </a:spcBef>
              <a:defRPr sz="24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lvl1pPr>
          </a:lstStyle>
          <a:p>
            <a:pPr/>
            <a:r>
              <a:t>Data</a:t>
            </a:r>
          </a:p>
        </p:txBody>
      </p:sp>
      <p:sp>
        <p:nvSpPr>
          <p:cNvPr id="922" name="Text Placeholder 2"/>
          <p:cNvSpPr/>
          <p:nvPr/>
        </p:nvSpPr>
        <p:spPr>
          <a:xfrm>
            <a:off x="6688945" y="1374918"/>
            <a:ext cx="2446539" cy="4936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defTabSz="914400">
              <a:lnSpc>
                <a:spcPct val="95000"/>
              </a:lnSpc>
              <a:spcBef>
                <a:spcPts val="1200"/>
              </a:spcBef>
              <a:defRPr sz="24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lvl1pPr>
          </a:lstStyle>
          <a:p>
            <a:pPr/>
            <a:r>
              <a:t>Output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Text Placeholder 1"/>
          <p:cNvSpPr txBox="1"/>
          <p:nvPr>
            <p:ph type="body" sz="quarter" idx="1"/>
          </p:nvPr>
        </p:nvSpPr>
        <p:spPr>
          <a:xfrm>
            <a:off x="2087563" y="6490010"/>
            <a:ext cx="2606676" cy="367991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925" name="Text Placeholder 3"/>
          <p:cNvSpPr/>
          <p:nvPr/>
        </p:nvSpPr>
        <p:spPr>
          <a:xfrm>
            <a:off x="2087562" y="225425"/>
            <a:ext cx="6443122" cy="5601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defTabSz="777240">
              <a:lnSpc>
                <a:spcPct val="95000"/>
              </a:lnSpc>
              <a:spcBef>
                <a:spcPts val="1000"/>
              </a:spcBef>
              <a:defRPr sz="2720">
                <a:solidFill>
                  <a:srgbClr val="FFFFFF"/>
                </a:solidFill>
                <a:latin typeface="HSE Sans Bold"/>
                <a:ea typeface="HSE Sans Bold"/>
                <a:cs typeface="HSE Sans Bold"/>
                <a:sym typeface="HSE Sans Bold"/>
              </a:defRPr>
            </a:lvl1pPr>
          </a:lstStyle>
          <a:p>
            <a:pPr/>
            <a:r>
              <a:t>Distinguish cats from dogs</a:t>
            </a:r>
          </a:p>
        </p:txBody>
      </p:sp>
      <p:pic>
        <p:nvPicPr>
          <p:cNvPr id="92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09340" y="1505119"/>
            <a:ext cx="1131167" cy="1149123"/>
          </a:xfrm>
          <a:prstGeom prst="rect">
            <a:avLst/>
          </a:prstGeom>
          <a:ln w="12700">
            <a:miter lim="400000"/>
          </a:ln>
        </p:spPr>
      </p:pic>
      <p:pic>
        <p:nvPicPr>
          <p:cNvPr id="927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247893" y="1517806"/>
            <a:ext cx="1123748" cy="1123749"/>
          </a:xfrm>
          <a:prstGeom prst="rect">
            <a:avLst/>
          </a:prstGeom>
          <a:ln w="12700">
            <a:miter lim="400000"/>
          </a:ln>
        </p:spPr>
      </p:pic>
      <p:pic>
        <p:nvPicPr>
          <p:cNvPr id="928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832326" y="1517806"/>
            <a:ext cx="1123748" cy="1123749"/>
          </a:xfrm>
          <a:prstGeom prst="rect">
            <a:avLst/>
          </a:prstGeom>
          <a:ln w="12700">
            <a:miter lim="400000"/>
          </a:ln>
        </p:spPr>
      </p:pic>
      <p:sp>
        <p:nvSpPr>
          <p:cNvPr id="929" name="Rectangle"/>
          <p:cNvSpPr/>
          <p:nvPr/>
        </p:nvSpPr>
        <p:spPr>
          <a:xfrm>
            <a:off x="2260448" y="1359972"/>
            <a:ext cx="4257833" cy="1439417"/>
          </a:xfrm>
          <a:prstGeom prst="rect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930" name="cat  dog  cat"/>
          <p:cNvSpPr/>
          <p:nvPr/>
        </p:nvSpPr>
        <p:spPr>
          <a:xfrm>
            <a:off x="6714259" y="1876844"/>
            <a:ext cx="2054233" cy="534754"/>
          </a:xfrm>
          <a:prstGeom prst="rect">
            <a:avLst/>
          </a:prstGeom>
          <a:ln w="254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 sz="24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lvl1pPr>
          </a:lstStyle>
          <a:p>
            <a:pPr/>
            <a:r>
              <a:t>cat  dog  cat</a:t>
            </a:r>
          </a:p>
        </p:txBody>
      </p:sp>
      <p:sp>
        <p:nvSpPr>
          <p:cNvPr id="931" name="Computer"/>
          <p:cNvSpPr/>
          <p:nvPr/>
        </p:nvSpPr>
        <p:spPr>
          <a:xfrm>
            <a:off x="4684837" y="3704372"/>
            <a:ext cx="1767298" cy="740277"/>
          </a:xfrm>
          <a:prstGeom prst="rect">
            <a:avLst/>
          </a:prstGeom>
          <a:solidFill>
            <a:srgbClr val="DDDDDD"/>
          </a:solidFill>
          <a:ln w="25400">
            <a:solidFill>
              <a:srgbClr val="FFFFFF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 sz="23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lvl1pPr>
          </a:lstStyle>
          <a:p>
            <a:pPr/>
            <a:r>
              <a:t>Computer</a:t>
            </a:r>
          </a:p>
        </p:txBody>
      </p:sp>
      <p:sp>
        <p:nvSpPr>
          <p:cNvPr id="932" name="Line"/>
          <p:cNvSpPr/>
          <p:nvPr/>
        </p:nvSpPr>
        <p:spPr>
          <a:xfrm>
            <a:off x="4690114" y="2952886"/>
            <a:ext cx="620365" cy="620365"/>
          </a:xfrm>
          <a:prstGeom prst="line">
            <a:avLst/>
          </a:prstGeom>
          <a:ln w="25400">
            <a:solidFill>
              <a:srgbClr val="FFFFFF"/>
            </a:solidFill>
            <a:miter/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933" name="Line"/>
          <p:cNvSpPr/>
          <p:nvPr/>
        </p:nvSpPr>
        <p:spPr>
          <a:xfrm flipH="1">
            <a:off x="5788598" y="2623477"/>
            <a:ext cx="1694594" cy="949685"/>
          </a:xfrm>
          <a:prstGeom prst="line">
            <a:avLst/>
          </a:prstGeom>
          <a:ln w="25400">
            <a:solidFill>
              <a:srgbClr val="FFFFFF"/>
            </a:solidFill>
            <a:miter/>
            <a:tailEnd type="triangle"/>
          </a:ln>
        </p:spPr>
        <p:txBody>
          <a:bodyPr lIns="45719" rIns="45719"/>
          <a:lstStyle/>
          <a:p>
            <a:pPr/>
          </a:p>
        </p:txBody>
      </p:sp>
      <p:pic>
        <p:nvPicPr>
          <p:cNvPr id="934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579130" y="4879471"/>
            <a:ext cx="1147187" cy="1147187"/>
          </a:xfrm>
          <a:prstGeom prst="rect">
            <a:avLst/>
          </a:prstGeom>
          <a:ln w="12700">
            <a:miter lim="400000"/>
          </a:ln>
        </p:spPr>
      </p:pic>
      <p:sp>
        <p:nvSpPr>
          <p:cNvPr id="935" name="Algorithm"/>
          <p:cNvSpPr/>
          <p:nvPr/>
        </p:nvSpPr>
        <p:spPr>
          <a:xfrm>
            <a:off x="4471756" y="5090841"/>
            <a:ext cx="2165176" cy="740277"/>
          </a:xfrm>
          <a:prstGeom prst="rect">
            <a:avLst/>
          </a:prstGeom>
          <a:solidFill>
            <a:srgbClr val="DDDDDD"/>
          </a:solidFill>
          <a:ln w="25400">
            <a:solidFill>
              <a:srgbClr val="FFFFFF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 sz="23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lvl1pPr>
          </a:lstStyle>
          <a:p>
            <a:pPr/>
            <a:r>
              <a:t>Algorithm</a:t>
            </a:r>
          </a:p>
        </p:txBody>
      </p:sp>
      <p:sp>
        <p:nvSpPr>
          <p:cNvPr id="936" name="Line"/>
          <p:cNvSpPr/>
          <p:nvPr/>
        </p:nvSpPr>
        <p:spPr>
          <a:xfrm>
            <a:off x="3855487" y="5460979"/>
            <a:ext cx="483178" cy="1"/>
          </a:xfrm>
          <a:prstGeom prst="line">
            <a:avLst/>
          </a:prstGeom>
          <a:ln w="25400">
            <a:solidFill>
              <a:srgbClr val="FFFFFF"/>
            </a:solidFill>
            <a:miter/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937" name="Line"/>
          <p:cNvSpPr/>
          <p:nvPr/>
        </p:nvSpPr>
        <p:spPr>
          <a:xfrm>
            <a:off x="6775019" y="5460979"/>
            <a:ext cx="483179" cy="1"/>
          </a:xfrm>
          <a:prstGeom prst="line">
            <a:avLst/>
          </a:prstGeom>
          <a:ln w="25400">
            <a:solidFill>
              <a:srgbClr val="FFFFFF"/>
            </a:solidFill>
            <a:miter/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938" name="dog"/>
          <p:cNvSpPr/>
          <p:nvPr/>
        </p:nvSpPr>
        <p:spPr>
          <a:xfrm>
            <a:off x="7396285" y="5193603"/>
            <a:ext cx="735932" cy="534754"/>
          </a:xfrm>
          <a:prstGeom prst="rect">
            <a:avLst/>
          </a:prstGeom>
          <a:ln w="254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 sz="24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lvl1pPr>
          </a:lstStyle>
          <a:p>
            <a:pPr/>
            <a:r>
              <a:t>dog</a:t>
            </a:r>
          </a:p>
        </p:txBody>
      </p:sp>
      <p:sp>
        <p:nvSpPr>
          <p:cNvPr id="939" name="Line"/>
          <p:cNvSpPr/>
          <p:nvPr/>
        </p:nvSpPr>
        <p:spPr>
          <a:xfrm>
            <a:off x="5568486" y="4592009"/>
            <a:ext cx="1" cy="367991"/>
          </a:xfrm>
          <a:prstGeom prst="line">
            <a:avLst/>
          </a:prstGeom>
          <a:ln w="25400">
            <a:solidFill>
              <a:srgbClr val="FFFFFF"/>
            </a:solidFill>
            <a:miter/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940" name="Text Placeholder 2"/>
          <p:cNvSpPr/>
          <p:nvPr/>
        </p:nvSpPr>
        <p:spPr>
          <a:xfrm>
            <a:off x="2303462" y="866918"/>
            <a:ext cx="2446539" cy="4936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defTabSz="914400">
              <a:lnSpc>
                <a:spcPct val="95000"/>
              </a:lnSpc>
              <a:spcBef>
                <a:spcPts val="1200"/>
              </a:spcBef>
              <a:defRPr sz="24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lvl1pPr>
          </a:lstStyle>
          <a:p>
            <a:pPr/>
            <a:r>
              <a:t>Data</a:t>
            </a:r>
          </a:p>
        </p:txBody>
      </p:sp>
      <p:sp>
        <p:nvSpPr>
          <p:cNvPr id="941" name="Text Placeholder 2"/>
          <p:cNvSpPr/>
          <p:nvPr/>
        </p:nvSpPr>
        <p:spPr>
          <a:xfrm>
            <a:off x="6688945" y="1374918"/>
            <a:ext cx="2446539" cy="4936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defTabSz="914400">
              <a:lnSpc>
                <a:spcPct val="95000"/>
              </a:lnSpc>
              <a:spcBef>
                <a:spcPts val="1200"/>
              </a:spcBef>
              <a:defRPr sz="24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lvl1pPr>
          </a:lstStyle>
          <a:p>
            <a:pPr/>
            <a:r>
              <a:t>Output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Text Placeholder 3"/>
          <p:cNvSpPr/>
          <p:nvPr>
            <p:ph type="body" idx="2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Machine Learning examples</a:t>
            </a:r>
          </a:p>
        </p:txBody>
      </p:sp>
      <p:sp>
        <p:nvSpPr>
          <p:cNvPr id="944" name="Translation:…"/>
          <p:cNvSpPr txBox="1"/>
          <p:nvPr/>
        </p:nvSpPr>
        <p:spPr>
          <a:xfrm>
            <a:off x="4832549" y="1991446"/>
            <a:ext cx="3868929" cy="1183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24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pPr>
            <a:r>
              <a:t>Translation:</a:t>
            </a:r>
          </a:p>
          <a:p>
            <a:pPr>
              <a:defRPr sz="20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pPr>
            <a:r>
              <a:t>Input – text in the source language</a:t>
            </a:r>
          </a:p>
          <a:p>
            <a:pPr>
              <a:defRPr sz="20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pPr>
            <a:r>
              <a:t>Output – its translation</a:t>
            </a:r>
          </a:p>
        </p:txBody>
      </p:sp>
      <p:sp>
        <p:nvSpPr>
          <p:cNvPr id="945" name="Recommendations:…"/>
          <p:cNvSpPr txBox="1"/>
          <p:nvPr/>
        </p:nvSpPr>
        <p:spPr>
          <a:xfrm>
            <a:off x="4815277" y="3883304"/>
            <a:ext cx="3031745" cy="1183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24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pPr>
            <a:r>
              <a:t>Recommendations:</a:t>
            </a:r>
          </a:p>
          <a:p>
            <a:pPr>
              <a:defRPr sz="20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pPr>
            <a:r>
              <a:t>Input – user's usage history</a:t>
            </a:r>
          </a:p>
          <a:p>
            <a:pPr>
              <a:defRPr sz="20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pPr>
            <a:r>
              <a:t>Output – piece of content</a:t>
            </a:r>
          </a:p>
        </p:txBody>
      </p:sp>
      <p:pic>
        <p:nvPicPr>
          <p:cNvPr id="946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70549" y="2159930"/>
            <a:ext cx="770473" cy="770473"/>
          </a:xfrm>
          <a:prstGeom prst="rect">
            <a:avLst/>
          </a:prstGeom>
          <a:ln w="12700">
            <a:miter lim="400000"/>
          </a:ln>
        </p:spPr>
      </p:pic>
      <p:pic>
        <p:nvPicPr>
          <p:cNvPr id="947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70700" y="2078425"/>
            <a:ext cx="1106772" cy="1106772"/>
          </a:xfrm>
          <a:prstGeom prst="rect">
            <a:avLst/>
          </a:prstGeom>
          <a:ln w="12700">
            <a:miter lim="400000"/>
          </a:ln>
        </p:spPr>
      </p:pic>
      <p:pic>
        <p:nvPicPr>
          <p:cNvPr id="948" name="pasted-movie.png" descr="pasted-movi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253277" y="4183012"/>
            <a:ext cx="906617" cy="627549"/>
          </a:xfrm>
          <a:prstGeom prst="rect">
            <a:avLst/>
          </a:prstGeom>
          <a:ln w="12700">
            <a:miter lim="400000"/>
          </a:ln>
        </p:spPr>
      </p:pic>
      <p:pic>
        <p:nvPicPr>
          <p:cNvPr id="949" name="pasted-movie.png" descr="pasted-movi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531831" y="4053732"/>
            <a:ext cx="886109" cy="88610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ext Placeholder 3"/>
          <p:cNvSpPr/>
          <p:nvPr>
            <p:ph type="body" idx="2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Machine Learning</a:t>
            </a:r>
          </a:p>
        </p:txBody>
      </p:sp>
      <p:pic>
        <p:nvPicPr>
          <p:cNvPr id="76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52340" y="1646880"/>
            <a:ext cx="2090412" cy="2903349"/>
          </a:xfrm>
          <a:prstGeom prst="rect">
            <a:avLst/>
          </a:prstGeom>
          <a:ln w="12700">
            <a:miter lim="400000"/>
          </a:ln>
        </p:spPr>
      </p:pic>
      <p:sp>
        <p:nvSpPr>
          <p:cNvPr id="77" name="https://en.wikipedia.org/wiki/File:This_is_the_photo_of_Arthur_Samuel.jpg"/>
          <p:cNvSpPr txBox="1"/>
          <p:nvPr/>
        </p:nvSpPr>
        <p:spPr>
          <a:xfrm>
            <a:off x="6419217" y="4661446"/>
            <a:ext cx="2385593" cy="3456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900">
                <a:solidFill>
                  <a:srgbClr val="FFFFFF"/>
                </a:solidFill>
              </a:defRPr>
            </a:lvl1pPr>
          </a:lstStyle>
          <a:p>
            <a:pPr/>
            <a:r>
              <a:t>https://en.wikipedia.org/wiki/File:This_is_the_photo_of_Arthur_Samuel.jpg</a:t>
            </a:r>
          </a:p>
        </p:txBody>
      </p:sp>
      <p:sp>
        <p:nvSpPr>
          <p:cNvPr id="78" name="&quot;Field of study that gives computers the ability to learn without being explicitly programmed&quot;…"/>
          <p:cNvSpPr txBox="1"/>
          <p:nvPr/>
        </p:nvSpPr>
        <p:spPr>
          <a:xfrm>
            <a:off x="2247874" y="2496375"/>
            <a:ext cx="3636350" cy="1361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pPr>
            <a:r>
              <a:t>"Field of study that gives computers the ability to learn without being explicitly programmed"</a:t>
            </a:r>
          </a:p>
          <a:p>
            <a:pPr algn="r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pPr>
            <a:r>
              <a:t>Arthur Samuel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Text Placeholder 3"/>
          <p:cNvSpPr/>
          <p:nvPr>
            <p:ph type="body" idx="2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Machine Learning examples</a:t>
            </a:r>
          </a:p>
        </p:txBody>
      </p:sp>
      <p:pic>
        <p:nvPicPr>
          <p:cNvPr id="952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rcRect l="0" t="21293" r="0" b="30622"/>
          <a:stretch>
            <a:fillRect/>
          </a:stretch>
        </p:blipFill>
        <p:spPr>
          <a:xfrm>
            <a:off x="2122011" y="1853769"/>
            <a:ext cx="2542264" cy="916811"/>
          </a:xfrm>
          <a:prstGeom prst="rect">
            <a:avLst/>
          </a:prstGeom>
          <a:ln w="12700">
            <a:miter lim="400000"/>
          </a:ln>
        </p:spPr>
      </p:pic>
      <p:pic>
        <p:nvPicPr>
          <p:cNvPr id="953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93122" y="3845250"/>
            <a:ext cx="916782" cy="916782"/>
          </a:xfrm>
          <a:prstGeom prst="rect">
            <a:avLst/>
          </a:prstGeom>
          <a:ln w="12700">
            <a:miter lim="400000"/>
          </a:ln>
        </p:spPr>
      </p:pic>
      <p:pic>
        <p:nvPicPr>
          <p:cNvPr id="954" name="pasted-movie.png" descr="pasted-movi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391867" y="3845250"/>
            <a:ext cx="886109" cy="1104866"/>
          </a:xfrm>
          <a:prstGeom prst="rect">
            <a:avLst/>
          </a:prstGeom>
          <a:ln w="12700">
            <a:miter lim="400000"/>
          </a:ln>
        </p:spPr>
      </p:pic>
      <p:sp>
        <p:nvSpPr>
          <p:cNvPr id="955" name="Voice Assistant:…"/>
          <p:cNvSpPr txBox="1"/>
          <p:nvPr/>
        </p:nvSpPr>
        <p:spPr>
          <a:xfrm>
            <a:off x="4895792" y="1697046"/>
            <a:ext cx="3416555" cy="1183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24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pPr>
            <a:r>
              <a:t>Voice Assistant:</a:t>
            </a:r>
          </a:p>
          <a:p>
            <a:pPr>
              <a:defRPr sz="20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pPr>
            <a:r>
              <a:t>Input – user's query</a:t>
            </a:r>
          </a:p>
          <a:p>
            <a:pPr>
              <a:defRPr sz="20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pPr>
            <a:r>
              <a:t>Output – answer for this query</a:t>
            </a:r>
          </a:p>
        </p:txBody>
      </p:sp>
      <p:sp>
        <p:nvSpPr>
          <p:cNvPr id="956" name="Advertisement:…"/>
          <p:cNvSpPr txBox="1"/>
          <p:nvPr/>
        </p:nvSpPr>
        <p:spPr>
          <a:xfrm>
            <a:off x="4813862" y="3540370"/>
            <a:ext cx="4332614" cy="1526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4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pPr>
            <a:r>
              <a:t>Advertisement:</a:t>
            </a:r>
          </a:p>
          <a:p>
            <a:pPr>
              <a:defRPr sz="20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pPr>
            <a:r>
              <a:t>Input – search and purchase history</a:t>
            </a:r>
          </a:p>
          <a:p>
            <a:pPr>
              <a:defRPr sz="20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pPr>
            <a:r>
              <a:t>Output – advertisement of relevant product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Text Placeholder 1"/>
          <p:cNvSpPr txBox="1"/>
          <p:nvPr>
            <p:ph type="body" sz="quarter" idx="1"/>
          </p:nvPr>
        </p:nvSpPr>
        <p:spPr>
          <a:xfrm>
            <a:off x="2087563" y="6490010"/>
            <a:ext cx="2606676" cy="367991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959" name="Text Placeholder 2"/>
          <p:cNvSpPr/>
          <p:nvPr>
            <p:ph type="body" idx="21"/>
          </p:nvPr>
        </p:nvSpPr>
        <p:spPr>
          <a:xfrm>
            <a:off x="2087562" y="1594039"/>
            <a:ext cx="6443122" cy="419504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marL="228600" indent="-228600" defTabSz="914400">
              <a:spcBef>
                <a:spcPts val="1200"/>
              </a:spcBef>
              <a:buSzPct val="100000"/>
              <a:buChar char="•"/>
              <a:defRPr sz="2400"/>
            </a:pPr>
            <a:r>
              <a:t>Machine learning is used in many areas.</a:t>
            </a:r>
          </a:p>
          <a:p>
            <a:pPr defTabSz="914400">
              <a:spcBef>
                <a:spcPts val="1200"/>
              </a:spcBef>
              <a:defRPr sz="2400"/>
            </a:pPr>
          </a:p>
          <a:p>
            <a:pPr marL="228600" indent="-228600" defTabSz="914400">
              <a:spcBef>
                <a:spcPts val="1200"/>
              </a:spcBef>
              <a:buSzPct val="100000"/>
              <a:buChar char="•"/>
              <a:defRPr sz="2400"/>
            </a:pPr>
            <a:r>
              <a:t>We want to find an algorithm that will employ the dependencies in data to make predictions.</a:t>
            </a:r>
          </a:p>
          <a:p>
            <a:pPr defTabSz="914400">
              <a:spcBef>
                <a:spcPts val="1200"/>
              </a:spcBef>
              <a:defRPr sz="2400"/>
            </a:pPr>
          </a:p>
          <a:p>
            <a:pPr marL="228600" indent="-228600" defTabSz="914400">
              <a:spcBef>
                <a:spcPts val="1200"/>
              </a:spcBef>
              <a:buSzPct val="100000"/>
              <a:buChar char="•"/>
              <a:defRPr sz="2400"/>
            </a:pPr>
            <a:r>
              <a:t>Approximate predictions are enough.</a:t>
            </a:r>
          </a:p>
        </p:txBody>
      </p:sp>
      <p:sp>
        <p:nvSpPr>
          <p:cNvPr id="960" name="Text Placeholder 3"/>
          <p:cNvSpPr/>
          <p:nvPr>
            <p:ph type="body" idx="2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Summary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Basic definitions"/>
          <p:cNvSpPr txBox="1"/>
          <p:nvPr>
            <p:ph type="title" idx="4294967295"/>
          </p:nvPr>
        </p:nvSpPr>
        <p:spPr>
          <a:xfrm>
            <a:off x="2096427" y="133815"/>
            <a:ext cx="6958363" cy="6389648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algn="ctr">
              <a:defRPr>
                <a:solidFill>
                  <a:srgbClr val="FFFFFF"/>
                </a:solidFill>
                <a:latin typeface="HSE Sans Bold"/>
                <a:ea typeface="HSE Sans Bold"/>
                <a:cs typeface="HSE Sans Bold"/>
                <a:sym typeface="HSE Sans Bold"/>
              </a:defRPr>
            </a:lvl1pPr>
          </a:lstStyle>
          <a:p>
            <a:pPr/>
            <a:r>
              <a:t>Basic definitions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Text Placeholder 1"/>
          <p:cNvSpPr txBox="1"/>
          <p:nvPr>
            <p:ph type="body" sz="quarter" idx="1"/>
          </p:nvPr>
        </p:nvSpPr>
        <p:spPr>
          <a:xfrm>
            <a:off x="2087563" y="6490010"/>
            <a:ext cx="2606676" cy="367991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965" name="Text Placeholder 3"/>
          <p:cNvSpPr/>
          <p:nvPr/>
        </p:nvSpPr>
        <p:spPr>
          <a:xfrm>
            <a:off x="2087562" y="225425"/>
            <a:ext cx="6443122" cy="5601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defTabSz="777240">
              <a:lnSpc>
                <a:spcPct val="95000"/>
              </a:lnSpc>
              <a:spcBef>
                <a:spcPts val="1000"/>
              </a:spcBef>
              <a:defRPr sz="2720">
                <a:solidFill>
                  <a:srgbClr val="FFFFFF"/>
                </a:solidFill>
                <a:latin typeface="HSE Sans Bold"/>
                <a:ea typeface="HSE Sans Bold"/>
                <a:cs typeface="HSE Sans Bold"/>
                <a:sym typeface="HSE Sans Bold"/>
              </a:defRPr>
            </a:lvl1pPr>
          </a:lstStyle>
          <a:p>
            <a:pPr/>
            <a:r>
              <a:t>Apartment Pricing</a:t>
            </a:r>
          </a:p>
        </p:txBody>
      </p:sp>
      <p:sp>
        <p:nvSpPr>
          <p:cNvPr id="966" name="https://stock.adobe.com/ru/images/иконка-человека-бизнесмена-в-костюме-с-кейсом.-векторная-иллюстрация./182263887"/>
          <p:cNvSpPr txBox="1"/>
          <p:nvPr/>
        </p:nvSpPr>
        <p:spPr>
          <a:xfrm>
            <a:off x="6380336" y="5704865"/>
            <a:ext cx="2337124" cy="485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900">
                <a:solidFill>
                  <a:srgbClr val="FFFFFF"/>
                </a:solidFill>
              </a:defRPr>
            </a:lvl1pPr>
          </a:lstStyle>
          <a:p>
            <a:pPr/>
            <a:r>
              <a:t>https://stock.adobe.com/ru/images/иконка-человека-бизнесмена-в-костюме-с-кейсом.-векторная-иллюстрация./182263887</a:t>
            </a:r>
          </a:p>
        </p:txBody>
      </p:sp>
      <p:sp>
        <p:nvSpPr>
          <p:cNvPr id="967" name="https://ru.freepik.com/premium-vector/financial-arrows-up-and-down-green-and-red-arrow-increase-and-decrease_49432690.htm"/>
          <p:cNvSpPr txBox="1"/>
          <p:nvPr/>
        </p:nvSpPr>
        <p:spPr>
          <a:xfrm>
            <a:off x="3743233" y="5925271"/>
            <a:ext cx="2446892" cy="4853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900">
                <a:solidFill>
                  <a:srgbClr val="FFFFFF"/>
                </a:solidFill>
              </a:defRPr>
            </a:lvl1pPr>
          </a:lstStyle>
          <a:p>
            <a:pPr/>
            <a:r>
              <a:t>https://ru.freepik.com/premium-vector/financial-arrows-up-and-down-green-and-red-arrow-increase-and-decrease_49432690.htm</a:t>
            </a:r>
          </a:p>
        </p:txBody>
      </p:sp>
      <p:pic>
        <p:nvPicPr>
          <p:cNvPr id="968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rcRect l="4090" t="37035" r="72764" b="36379"/>
          <a:stretch>
            <a:fillRect/>
          </a:stretch>
        </p:blipFill>
        <p:spPr>
          <a:xfrm>
            <a:off x="3180978" y="4432041"/>
            <a:ext cx="1340248" cy="10659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11" fill="norm" stroke="1" extrusionOk="0">
                <a:moveTo>
                  <a:pt x="0" y="0"/>
                </a:moveTo>
                <a:lnTo>
                  <a:pt x="0" y="9955"/>
                </a:lnTo>
                <a:lnTo>
                  <a:pt x="0" y="19911"/>
                </a:lnTo>
                <a:lnTo>
                  <a:pt x="6313" y="19983"/>
                </a:lnTo>
                <a:lnTo>
                  <a:pt x="12626" y="20047"/>
                </a:lnTo>
                <a:lnTo>
                  <a:pt x="12882" y="20616"/>
                </a:lnTo>
                <a:cubicBezTo>
                  <a:pt x="13022" y="20928"/>
                  <a:pt x="13285" y="21265"/>
                  <a:pt x="13464" y="21360"/>
                </a:cubicBezTo>
                <a:cubicBezTo>
                  <a:pt x="13826" y="21554"/>
                  <a:pt x="13912" y="21600"/>
                  <a:pt x="13950" y="21256"/>
                </a:cubicBezTo>
                <a:cubicBezTo>
                  <a:pt x="13910" y="21331"/>
                  <a:pt x="13855" y="21367"/>
                  <a:pt x="13758" y="21384"/>
                </a:cubicBezTo>
                <a:cubicBezTo>
                  <a:pt x="13406" y="21447"/>
                  <a:pt x="12857" y="20726"/>
                  <a:pt x="12760" y="20079"/>
                </a:cubicBezTo>
                <a:cubicBezTo>
                  <a:pt x="12694" y="19633"/>
                  <a:pt x="12631" y="19564"/>
                  <a:pt x="12319" y="19526"/>
                </a:cubicBezTo>
                <a:lnTo>
                  <a:pt x="11961" y="19478"/>
                </a:lnTo>
                <a:lnTo>
                  <a:pt x="11903" y="16339"/>
                </a:lnTo>
                <a:lnTo>
                  <a:pt x="11852" y="13199"/>
                </a:lnTo>
                <a:lnTo>
                  <a:pt x="10624" y="13191"/>
                </a:lnTo>
                <a:lnTo>
                  <a:pt x="9396" y="13175"/>
                </a:lnTo>
                <a:lnTo>
                  <a:pt x="9326" y="13544"/>
                </a:lnTo>
                <a:cubicBezTo>
                  <a:pt x="9273" y="13813"/>
                  <a:pt x="9187" y="14037"/>
                  <a:pt x="9076" y="14224"/>
                </a:cubicBezTo>
                <a:cubicBezTo>
                  <a:pt x="9155" y="14099"/>
                  <a:pt x="9221" y="13966"/>
                  <a:pt x="9275" y="13824"/>
                </a:cubicBezTo>
                <a:lnTo>
                  <a:pt x="9460" y="13343"/>
                </a:lnTo>
                <a:lnTo>
                  <a:pt x="10599" y="13343"/>
                </a:lnTo>
                <a:lnTo>
                  <a:pt x="11737" y="13343"/>
                </a:lnTo>
                <a:lnTo>
                  <a:pt x="11737" y="16411"/>
                </a:lnTo>
                <a:lnTo>
                  <a:pt x="11737" y="19478"/>
                </a:lnTo>
                <a:lnTo>
                  <a:pt x="9767" y="19518"/>
                </a:lnTo>
                <a:cubicBezTo>
                  <a:pt x="8234" y="19549"/>
                  <a:pt x="7784" y="19519"/>
                  <a:pt x="7739" y="19374"/>
                </a:cubicBezTo>
                <a:cubicBezTo>
                  <a:pt x="7708" y="19272"/>
                  <a:pt x="7697" y="17873"/>
                  <a:pt x="7714" y="16267"/>
                </a:cubicBezTo>
                <a:cubicBezTo>
                  <a:pt x="7740" y="13782"/>
                  <a:pt x="7773" y="13343"/>
                  <a:pt x="7919" y="13343"/>
                </a:cubicBezTo>
                <a:cubicBezTo>
                  <a:pt x="7989" y="13343"/>
                  <a:pt x="8033" y="13431"/>
                  <a:pt x="8066" y="13584"/>
                </a:cubicBezTo>
                <a:lnTo>
                  <a:pt x="8091" y="13175"/>
                </a:lnTo>
                <a:lnTo>
                  <a:pt x="7611" y="13167"/>
                </a:lnTo>
                <a:lnTo>
                  <a:pt x="7132" y="13159"/>
                </a:lnTo>
                <a:lnTo>
                  <a:pt x="7100" y="13960"/>
                </a:lnTo>
                <a:cubicBezTo>
                  <a:pt x="7073" y="14598"/>
                  <a:pt x="7023" y="14779"/>
                  <a:pt x="6863" y="14817"/>
                </a:cubicBezTo>
                <a:cubicBezTo>
                  <a:pt x="7054" y="14833"/>
                  <a:pt x="7120" y="14632"/>
                  <a:pt x="7145" y="14088"/>
                </a:cubicBezTo>
                <a:cubicBezTo>
                  <a:pt x="7170" y="13536"/>
                  <a:pt x="7223" y="13343"/>
                  <a:pt x="7349" y="13343"/>
                </a:cubicBezTo>
                <a:cubicBezTo>
                  <a:pt x="7496" y="13343"/>
                  <a:pt x="7522" y="13779"/>
                  <a:pt x="7522" y="16411"/>
                </a:cubicBezTo>
                <a:lnTo>
                  <a:pt x="7522" y="19478"/>
                </a:lnTo>
                <a:lnTo>
                  <a:pt x="4017" y="19518"/>
                </a:lnTo>
                <a:cubicBezTo>
                  <a:pt x="1235" y="19548"/>
                  <a:pt x="493" y="19512"/>
                  <a:pt x="448" y="19366"/>
                </a:cubicBezTo>
                <a:cubicBezTo>
                  <a:pt x="417" y="19265"/>
                  <a:pt x="412" y="17873"/>
                  <a:pt x="429" y="16267"/>
                </a:cubicBezTo>
                <a:lnTo>
                  <a:pt x="454" y="13343"/>
                </a:lnTo>
                <a:lnTo>
                  <a:pt x="3109" y="13303"/>
                </a:lnTo>
                <a:cubicBezTo>
                  <a:pt x="5560" y="13268"/>
                  <a:pt x="5761" y="13286"/>
                  <a:pt x="5821" y="13519"/>
                </a:cubicBezTo>
                <a:cubicBezTo>
                  <a:pt x="5974" y="14119"/>
                  <a:pt x="6162" y="14452"/>
                  <a:pt x="6454" y="14641"/>
                </a:cubicBezTo>
                <a:cubicBezTo>
                  <a:pt x="6548" y="14702"/>
                  <a:pt x="6614" y="14727"/>
                  <a:pt x="6684" y="14761"/>
                </a:cubicBezTo>
                <a:cubicBezTo>
                  <a:pt x="6357" y="14572"/>
                  <a:pt x="5865" y="13889"/>
                  <a:pt x="5865" y="13535"/>
                </a:cubicBezTo>
                <a:cubicBezTo>
                  <a:pt x="5865" y="13228"/>
                  <a:pt x="5826" y="13199"/>
                  <a:pt x="5424" y="13247"/>
                </a:cubicBezTo>
                <a:cubicBezTo>
                  <a:pt x="5177" y="13277"/>
                  <a:pt x="4950" y="13231"/>
                  <a:pt x="4906" y="13143"/>
                </a:cubicBezTo>
                <a:cubicBezTo>
                  <a:pt x="4863" y="13056"/>
                  <a:pt x="4829" y="12197"/>
                  <a:pt x="4829" y="11237"/>
                </a:cubicBezTo>
                <a:lnTo>
                  <a:pt x="4829" y="9491"/>
                </a:lnTo>
                <a:lnTo>
                  <a:pt x="5347" y="9451"/>
                </a:lnTo>
                <a:cubicBezTo>
                  <a:pt x="5813" y="9412"/>
                  <a:pt x="5865" y="9366"/>
                  <a:pt x="5865" y="9058"/>
                </a:cubicBezTo>
                <a:cubicBezTo>
                  <a:pt x="5865" y="8639"/>
                  <a:pt x="6606" y="7673"/>
                  <a:pt x="6876" y="7737"/>
                </a:cubicBezTo>
                <a:cubicBezTo>
                  <a:pt x="7021" y="7771"/>
                  <a:pt x="7074" y="7974"/>
                  <a:pt x="7100" y="8602"/>
                </a:cubicBezTo>
                <a:lnTo>
                  <a:pt x="7132" y="9419"/>
                </a:lnTo>
                <a:lnTo>
                  <a:pt x="7586" y="9419"/>
                </a:lnTo>
                <a:cubicBezTo>
                  <a:pt x="7935" y="9419"/>
                  <a:pt x="8033" y="9364"/>
                  <a:pt x="8040" y="9170"/>
                </a:cubicBezTo>
                <a:cubicBezTo>
                  <a:pt x="8041" y="9137"/>
                  <a:pt x="8044" y="9027"/>
                  <a:pt x="8046" y="8970"/>
                </a:cubicBezTo>
                <a:cubicBezTo>
                  <a:pt x="7963" y="9292"/>
                  <a:pt x="7836" y="9400"/>
                  <a:pt x="7746" y="9106"/>
                </a:cubicBezTo>
                <a:cubicBezTo>
                  <a:pt x="7713" y="9001"/>
                  <a:pt x="7697" y="7024"/>
                  <a:pt x="7714" y="4709"/>
                </a:cubicBezTo>
                <a:lnTo>
                  <a:pt x="7746" y="497"/>
                </a:lnTo>
                <a:lnTo>
                  <a:pt x="10426" y="497"/>
                </a:lnTo>
                <a:lnTo>
                  <a:pt x="13099" y="497"/>
                </a:lnTo>
                <a:lnTo>
                  <a:pt x="13099" y="4854"/>
                </a:lnTo>
                <a:lnTo>
                  <a:pt x="13099" y="9203"/>
                </a:lnTo>
                <a:lnTo>
                  <a:pt x="11289" y="9203"/>
                </a:lnTo>
                <a:lnTo>
                  <a:pt x="9479" y="9203"/>
                </a:lnTo>
                <a:lnTo>
                  <a:pt x="9255" y="8706"/>
                </a:lnTo>
                <a:cubicBezTo>
                  <a:pt x="9052" y="8241"/>
                  <a:pt x="8780" y="7949"/>
                  <a:pt x="8533" y="7825"/>
                </a:cubicBezTo>
                <a:cubicBezTo>
                  <a:pt x="8821" y="8018"/>
                  <a:pt x="9177" y="8502"/>
                  <a:pt x="9287" y="8922"/>
                </a:cubicBezTo>
                <a:lnTo>
                  <a:pt x="9415" y="9419"/>
                </a:lnTo>
                <a:lnTo>
                  <a:pt x="11347" y="9419"/>
                </a:lnTo>
                <a:lnTo>
                  <a:pt x="13272" y="9419"/>
                </a:lnTo>
                <a:lnTo>
                  <a:pt x="13304" y="6463"/>
                </a:lnTo>
                <a:lnTo>
                  <a:pt x="13330" y="3500"/>
                </a:lnTo>
                <a:lnTo>
                  <a:pt x="15952" y="3500"/>
                </a:lnTo>
                <a:lnTo>
                  <a:pt x="18575" y="3500"/>
                </a:lnTo>
                <a:lnTo>
                  <a:pt x="18632" y="8418"/>
                </a:lnTo>
                <a:cubicBezTo>
                  <a:pt x="18666" y="11332"/>
                  <a:pt x="18714" y="12732"/>
                  <a:pt x="18747" y="11846"/>
                </a:cubicBezTo>
                <a:lnTo>
                  <a:pt x="18798" y="10348"/>
                </a:lnTo>
                <a:lnTo>
                  <a:pt x="19943" y="10348"/>
                </a:lnTo>
                <a:lnTo>
                  <a:pt x="21082" y="10348"/>
                </a:lnTo>
                <a:lnTo>
                  <a:pt x="21082" y="14913"/>
                </a:lnTo>
                <a:lnTo>
                  <a:pt x="21082" y="19478"/>
                </a:lnTo>
                <a:lnTo>
                  <a:pt x="18120" y="19478"/>
                </a:lnTo>
                <a:lnTo>
                  <a:pt x="15159" y="19478"/>
                </a:lnTo>
                <a:lnTo>
                  <a:pt x="15095" y="18485"/>
                </a:lnTo>
                <a:lnTo>
                  <a:pt x="15031" y="17484"/>
                </a:lnTo>
                <a:lnTo>
                  <a:pt x="14980" y="18485"/>
                </a:lnTo>
                <a:lnTo>
                  <a:pt x="14929" y="19478"/>
                </a:lnTo>
                <a:lnTo>
                  <a:pt x="14500" y="19526"/>
                </a:lnTo>
                <a:cubicBezTo>
                  <a:pt x="14265" y="19551"/>
                  <a:pt x="14066" y="19641"/>
                  <a:pt x="14059" y="19735"/>
                </a:cubicBezTo>
                <a:cubicBezTo>
                  <a:pt x="14056" y="19768"/>
                  <a:pt x="14050" y="19951"/>
                  <a:pt x="14046" y="20047"/>
                </a:cubicBezTo>
                <a:lnTo>
                  <a:pt x="17807" y="20015"/>
                </a:lnTo>
                <a:lnTo>
                  <a:pt x="21600" y="19975"/>
                </a:lnTo>
                <a:lnTo>
                  <a:pt x="21587" y="14841"/>
                </a:lnTo>
                <a:lnTo>
                  <a:pt x="21581" y="9715"/>
                </a:lnTo>
                <a:lnTo>
                  <a:pt x="20308" y="9675"/>
                </a:lnTo>
                <a:lnTo>
                  <a:pt x="19029" y="9635"/>
                </a:lnTo>
                <a:lnTo>
                  <a:pt x="18997" y="4814"/>
                </a:lnTo>
                <a:lnTo>
                  <a:pt x="18971" y="0"/>
                </a:lnTo>
                <a:lnTo>
                  <a:pt x="9486" y="0"/>
                </a:lnTo>
                <a:lnTo>
                  <a:pt x="0" y="0"/>
                </a:lnTo>
                <a:close/>
                <a:moveTo>
                  <a:pt x="8533" y="7825"/>
                </a:moveTo>
                <a:cubicBezTo>
                  <a:pt x="8472" y="7795"/>
                  <a:pt x="8408" y="7714"/>
                  <a:pt x="8353" y="7713"/>
                </a:cubicBezTo>
                <a:cubicBezTo>
                  <a:pt x="8324" y="7712"/>
                  <a:pt x="8305" y="7731"/>
                  <a:pt x="8283" y="7745"/>
                </a:cubicBezTo>
                <a:cubicBezTo>
                  <a:pt x="8352" y="7730"/>
                  <a:pt x="8437" y="7761"/>
                  <a:pt x="8533" y="7825"/>
                </a:cubicBezTo>
                <a:close/>
                <a:moveTo>
                  <a:pt x="8283" y="7745"/>
                </a:moveTo>
                <a:cubicBezTo>
                  <a:pt x="8281" y="7745"/>
                  <a:pt x="8278" y="7736"/>
                  <a:pt x="8277" y="7737"/>
                </a:cubicBezTo>
                <a:cubicBezTo>
                  <a:pt x="8266" y="7740"/>
                  <a:pt x="8255" y="7756"/>
                  <a:pt x="8245" y="7761"/>
                </a:cubicBezTo>
                <a:cubicBezTo>
                  <a:pt x="8254" y="7751"/>
                  <a:pt x="8273" y="7752"/>
                  <a:pt x="8283" y="7745"/>
                </a:cubicBezTo>
                <a:close/>
                <a:moveTo>
                  <a:pt x="454" y="497"/>
                </a:moveTo>
                <a:lnTo>
                  <a:pt x="3991" y="497"/>
                </a:lnTo>
                <a:lnTo>
                  <a:pt x="7522" y="497"/>
                </a:lnTo>
                <a:lnTo>
                  <a:pt x="7522" y="4854"/>
                </a:lnTo>
                <a:cubicBezTo>
                  <a:pt x="7522" y="8627"/>
                  <a:pt x="7497" y="9203"/>
                  <a:pt x="7349" y="9203"/>
                </a:cubicBezTo>
                <a:cubicBezTo>
                  <a:pt x="7223" y="9203"/>
                  <a:pt x="7170" y="9009"/>
                  <a:pt x="7145" y="8458"/>
                </a:cubicBezTo>
                <a:cubicBezTo>
                  <a:pt x="7107" y="7631"/>
                  <a:pt x="7008" y="7550"/>
                  <a:pt x="6447" y="7913"/>
                </a:cubicBezTo>
                <a:cubicBezTo>
                  <a:pt x="6254" y="8038"/>
                  <a:pt x="6053" y="8352"/>
                  <a:pt x="5942" y="8698"/>
                </a:cubicBezTo>
                <a:lnTo>
                  <a:pt x="5757" y="9275"/>
                </a:lnTo>
                <a:lnTo>
                  <a:pt x="4963" y="9275"/>
                </a:lnTo>
                <a:lnTo>
                  <a:pt x="4170" y="9275"/>
                </a:lnTo>
                <a:lnTo>
                  <a:pt x="4138" y="10011"/>
                </a:lnTo>
                <a:cubicBezTo>
                  <a:pt x="4119" y="10417"/>
                  <a:pt x="4049" y="10770"/>
                  <a:pt x="3985" y="10796"/>
                </a:cubicBezTo>
                <a:cubicBezTo>
                  <a:pt x="3794" y="10875"/>
                  <a:pt x="3039" y="10010"/>
                  <a:pt x="3000" y="9667"/>
                </a:cubicBezTo>
                <a:cubicBezTo>
                  <a:pt x="2990" y="9577"/>
                  <a:pt x="2962" y="9515"/>
                  <a:pt x="2917" y="9467"/>
                </a:cubicBezTo>
                <a:lnTo>
                  <a:pt x="3064" y="9899"/>
                </a:lnTo>
                <a:cubicBezTo>
                  <a:pt x="3248" y="10453"/>
                  <a:pt x="3701" y="10895"/>
                  <a:pt x="4010" y="10820"/>
                </a:cubicBezTo>
                <a:cubicBezTo>
                  <a:pt x="4165" y="10783"/>
                  <a:pt x="4217" y="10625"/>
                  <a:pt x="4228" y="10180"/>
                </a:cubicBezTo>
                <a:cubicBezTo>
                  <a:pt x="4246" y="9427"/>
                  <a:pt x="4349" y="9200"/>
                  <a:pt x="4567" y="9427"/>
                </a:cubicBezTo>
                <a:cubicBezTo>
                  <a:pt x="4689" y="9554"/>
                  <a:pt x="4727" y="10005"/>
                  <a:pt x="4727" y="11293"/>
                </a:cubicBezTo>
                <a:cubicBezTo>
                  <a:pt x="4727" y="12985"/>
                  <a:pt x="4724" y="12996"/>
                  <a:pt x="4433" y="13135"/>
                </a:cubicBezTo>
                <a:cubicBezTo>
                  <a:pt x="3967" y="13357"/>
                  <a:pt x="518" y="13315"/>
                  <a:pt x="448" y="13087"/>
                </a:cubicBezTo>
                <a:cubicBezTo>
                  <a:pt x="416" y="12984"/>
                  <a:pt x="404" y="12134"/>
                  <a:pt x="422" y="11197"/>
                </a:cubicBezTo>
                <a:lnTo>
                  <a:pt x="454" y="9491"/>
                </a:lnTo>
                <a:lnTo>
                  <a:pt x="1676" y="9451"/>
                </a:lnTo>
                <a:lnTo>
                  <a:pt x="2827" y="9411"/>
                </a:lnTo>
                <a:cubicBezTo>
                  <a:pt x="2676" y="9343"/>
                  <a:pt x="2382" y="9313"/>
                  <a:pt x="1708" y="9275"/>
                </a:cubicBezTo>
                <a:lnTo>
                  <a:pt x="454" y="9203"/>
                </a:lnTo>
                <a:lnTo>
                  <a:pt x="454" y="4854"/>
                </a:lnTo>
                <a:lnTo>
                  <a:pt x="454" y="497"/>
                </a:lnTo>
                <a:close/>
                <a:moveTo>
                  <a:pt x="8936" y="14417"/>
                </a:moveTo>
                <a:cubicBezTo>
                  <a:pt x="8835" y="14535"/>
                  <a:pt x="8723" y="14636"/>
                  <a:pt x="8590" y="14705"/>
                </a:cubicBezTo>
                <a:cubicBezTo>
                  <a:pt x="8439" y="14783"/>
                  <a:pt x="8330" y="14807"/>
                  <a:pt x="8245" y="14785"/>
                </a:cubicBezTo>
                <a:cubicBezTo>
                  <a:pt x="8274" y="14819"/>
                  <a:pt x="8308" y="14842"/>
                  <a:pt x="8353" y="14841"/>
                </a:cubicBezTo>
                <a:cubicBezTo>
                  <a:pt x="8526" y="14838"/>
                  <a:pt x="8742" y="14661"/>
                  <a:pt x="8936" y="14417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969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rcRect l="32397" t="8212" r="32402" b="8133"/>
          <a:stretch>
            <a:fillRect/>
          </a:stretch>
        </p:blipFill>
        <p:spPr>
          <a:xfrm>
            <a:off x="5227502" y="2733902"/>
            <a:ext cx="502102" cy="11932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70" h="21522" fill="norm" stroke="1" extrusionOk="0">
                <a:moveTo>
                  <a:pt x="11149" y="7"/>
                </a:moveTo>
                <a:cubicBezTo>
                  <a:pt x="10762" y="-9"/>
                  <a:pt x="10364" y="4"/>
                  <a:pt x="9995" y="36"/>
                </a:cubicBezTo>
                <a:cubicBezTo>
                  <a:pt x="8020" y="209"/>
                  <a:pt x="6652" y="941"/>
                  <a:pt x="6652" y="1818"/>
                </a:cubicBezTo>
                <a:cubicBezTo>
                  <a:pt x="6652" y="2452"/>
                  <a:pt x="7940" y="3201"/>
                  <a:pt x="9367" y="3386"/>
                </a:cubicBezTo>
                <a:cubicBezTo>
                  <a:pt x="11504" y="3663"/>
                  <a:pt x="13533" y="3333"/>
                  <a:pt x="14459" y="2563"/>
                </a:cubicBezTo>
                <a:cubicBezTo>
                  <a:pt x="15200" y="1946"/>
                  <a:pt x="15077" y="1225"/>
                  <a:pt x="14136" y="687"/>
                </a:cubicBezTo>
                <a:cubicBezTo>
                  <a:pt x="13476" y="310"/>
                  <a:pt x="12313" y="56"/>
                  <a:pt x="11149" y="7"/>
                </a:cubicBezTo>
                <a:close/>
                <a:moveTo>
                  <a:pt x="5770" y="4173"/>
                </a:moveTo>
                <a:cubicBezTo>
                  <a:pt x="4599" y="4174"/>
                  <a:pt x="4289" y="4195"/>
                  <a:pt x="3530" y="4352"/>
                </a:cubicBezTo>
                <a:cubicBezTo>
                  <a:pt x="2498" y="4565"/>
                  <a:pt x="1426" y="5035"/>
                  <a:pt x="848" y="5533"/>
                </a:cubicBezTo>
                <a:cubicBezTo>
                  <a:pt x="21" y="6246"/>
                  <a:pt x="2" y="6328"/>
                  <a:pt x="0" y="9771"/>
                </a:cubicBezTo>
                <a:cubicBezTo>
                  <a:pt x="-2" y="13367"/>
                  <a:pt x="-10" y="13307"/>
                  <a:pt x="1137" y="13543"/>
                </a:cubicBezTo>
                <a:cubicBezTo>
                  <a:pt x="1649" y="13649"/>
                  <a:pt x="1721" y="13685"/>
                  <a:pt x="1680" y="13858"/>
                </a:cubicBezTo>
                <a:cubicBezTo>
                  <a:pt x="1634" y="14049"/>
                  <a:pt x="1460" y="14119"/>
                  <a:pt x="882" y="14194"/>
                </a:cubicBezTo>
                <a:cubicBezTo>
                  <a:pt x="628" y="14228"/>
                  <a:pt x="624" y="14370"/>
                  <a:pt x="662" y="16299"/>
                </a:cubicBezTo>
                <a:lnTo>
                  <a:pt x="696" y="18375"/>
                </a:lnTo>
                <a:lnTo>
                  <a:pt x="1850" y="18375"/>
                </a:lnTo>
                <a:lnTo>
                  <a:pt x="3021" y="18375"/>
                </a:lnTo>
                <a:lnTo>
                  <a:pt x="3055" y="16306"/>
                </a:lnTo>
                <a:lnTo>
                  <a:pt x="3088" y="14244"/>
                </a:lnTo>
                <a:lnTo>
                  <a:pt x="2664" y="14159"/>
                </a:lnTo>
                <a:cubicBezTo>
                  <a:pt x="2353" y="14096"/>
                  <a:pt x="2224" y="14016"/>
                  <a:pt x="2189" y="13865"/>
                </a:cubicBezTo>
                <a:cubicBezTo>
                  <a:pt x="2147" y="13684"/>
                  <a:pt x="2222" y="13649"/>
                  <a:pt x="2715" y="13550"/>
                </a:cubicBezTo>
                <a:cubicBezTo>
                  <a:pt x="3822" y="13329"/>
                  <a:pt x="3783" y="13430"/>
                  <a:pt x="3869" y="10172"/>
                </a:cubicBezTo>
                <a:cubicBezTo>
                  <a:pt x="3939" y="7533"/>
                  <a:pt x="3960" y="7241"/>
                  <a:pt x="4192" y="7180"/>
                </a:cubicBezTo>
                <a:cubicBezTo>
                  <a:pt x="4378" y="7130"/>
                  <a:pt x="4523" y="7132"/>
                  <a:pt x="4701" y="7194"/>
                </a:cubicBezTo>
                <a:cubicBezTo>
                  <a:pt x="4921" y="7271"/>
                  <a:pt x="4938" y="7947"/>
                  <a:pt x="4938" y="13987"/>
                </a:cubicBezTo>
                <a:cubicBezTo>
                  <a:pt x="4938" y="19948"/>
                  <a:pt x="4977" y="20717"/>
                  <a:pt x="5193" y="20909"/>
                </a:cubicBezTo>
                <a:cubicBezTo>
                  <a:pt x="5506" y="21187"/>
                  <a:pt x="5872" y="21329"/>
                  <a:pt x="6601" y="21438"/>
                </a:cubicBezTo>
                <a:cubicBezTo>
                  <a:pt x="7324" y="21547"/>
                  <a:pt x="7486" y="21545"/>
                  <a:pt x="8214" y="21460"/>
                </a:cubicBezTo>
                <a:cubicBezTo>
                  <a:pt x="8840" y="21386"/>
                  <a:pt x="9628" y="21143"/>
                  <a:pt x="9928" y="20923"/>
                </a:cubicBezTo>
                <a:cubicBezTo>
                  <a:pt x="10068" y="20819"/>
                  <a:pt x="10142" y="19865"/>
                  <a:pt x="10199" y="17237"/>
                </a:cubicBezTo>
                <a:cubicBezTo>
                  <a:pt x="10269" y="14023"/>
                  <a:pt x="10305" y="13691"/>
                  <a:pt x="10538" y="13629"/>
                </a:cubicBezTo>
                <a:cubicBezTo>
                  <a:pt x="10725" y="13579"/>
                  <a:pt x="10853" y="13581"/>
                  <a:pt x="11031" y="13643"/>
                </a:cubicBezTo>
                <a:cubicBezTo>
                  <a:pt x="11248" y="13719"/>
                  <a:pt x="11284" y="14104"/>
                  <a:pt x="11285" y="17122"/>
                </a:cubicBezTo>
                <a:cubicBezTo>
                  <a:pt x="11286" y="19226"/>
                  <a:pt x="11340" y="20610"/>
                  <a:pt x="11438" y="20758"/>
                </a:cubicBezTo>
                <a:cubicBezTo>
                  <a:pt x="11743" y="21222"/>
                  <a:pt x="13235" y="21591"/>
                  <a:pt x="14442" y="21496"/>
                </a:cubicBezTo>
                <a:cubicBezTo>
                  <a:pt x="15181" y="21437"/>
                  <a:pt x="15897" y="21217"/>
                  <a:pt x="16240" y="20944"/>
                </a:cubicBezTo>
                <a:cubicBezTo>
                  <a:pt x="16513" y="20728"/>
                  <a:pt x="16529" y="20414"/>
                  <a:pt x="16529" y="14001"/>
                </a:cubicBezTo>
                <a:cubicBezTo>
                  <a:pt x="16529" y="7951"/>
                  <a:pt x="16546" y="7271"/>
                  <a:pt x="16767" y="7194"/>
                </a:cubicBezTo>
                <a:cubicBezTo>
                  <a:pt x="16944" y="7132"/>
                  <a:pt x="17089" y="7130"/>
                  <a:pt x="17276" y="7180"/>
                </a:cubicBezTo>
                <a:cubicBezTo>
                  <a:pt x="17508" y="7241"/>
                  <a:pt x="17545" y="7536"/>
                  <a:pt x="17615" y="10172"/>
                </a:cubicBezTo>
                <a:cubicBezTo>
                  <a:pt x="17671" y="12287"/>
                  <a:pt x="17735" y="13136"/>
                  <a:pt x="17870" y="13235"/>
                </a:cubicBezTo>
                <a:cubicBezTo>
                  <a:pt x="18510" y="13706"/>
                  <a:pt x="20621" y="13728"/>
                  <a:pt x="21179" y="13271"/>
                </a:cubicBezTo>
                <a:cubicBezTo>
                  <a:pt x="21469" y="13033"/>
                  <a:pt x="21590" y="6903"/>
                  <a:pt x="21315" y="6356"/>
                </a:cubicBezTo>
                <a:cubicBezTo>
                  <a:pt x="20878" y="5490"/>
                  <a:pt x="19517" y="4675"/>
                  <a:pt x="17954" y="4352"/>
                </a:cubicBezTo>
                <a:cubicBezTo>
                  <a:pt x="17195" y="4195"/>
                  <a:pt x="16885" y="4174"/>
                  <a:pt x="15714" y="4173"/>
                </a:cubicBezTo>
                <a:lnTo>
                  <a:pt x="14357" y="4173"/>
                </a:lnTo>
                <a:lnTo>
                  <a:pt x="13084" y="5376"/>
                </a:lnTo>
                <a:cubicBezTo>
                  <a:pt x="12383" y="6038"/>
                  <a:pt x="11740" y="6585"/>
                  <a:pt x="11658" y="6585"/>
                </a:cubicBezTo>
                <a:cubicBezTo>
                  <a:pt x="11577" y="6585"/>
                  <a:pt x="11346" y="6189"/>
                  <a:pt x="11149" y="5705"/>
                </a:cubicBezTo>
                <a:cubicBezTo>
                  <a:pt x="10820" y="4895"/>
                  <a:pt x="10808" y="4812"/>
                  <a:pt x="11031" y="4653"/>
                </a:cubicBezTo>
                <a:cubicBezTo>
                  <a:pt x="11425" y="4371"/>
                  <a:pt x="11357" y="4273"/>
                  <a:pt x="10742" y="4273"/>
                </a:cubicBezTo>
                <a:cubicBezTo>
                  <a:pt x="10127" y="4273"/>
                  <a:pt x="10042" y="4371"/>
                  <a:pt x="10437" y="4653"/>
                </a:cubicBezTo>
                <a:cubicBezTo>
                  <a:pt x="10660" y="4812"/>
                  <a:pt x="10647" y="4895"/>
                  <a:pt x="10318" y="5705"/>
                </a:cubicBezTo>
                <a:cubicBezTo>
                  <a:pt x="10121" y="6189"/>
                  <a:pt x="9890" y="6585"/>
                  <a:pt x="9809" y="6585"/>
                </a:cubicBezTo>
                <a:cubicBezTo>
                  <a:pt x="9727" y="6585"/>
                  <a:pt x="9101" y="6038"/>
                  <a:pt x="8400" y="5376"/>
                </a:cubicBezTo>
                <a:lnTo>
                  <a:pt x="7110" y="4173"/>
                </a:lnTo>
                <a:lnTo>
                  <a:pt x="5770" y="4173"/>
                </a:lnTo>
                <a:close/>
              </a:path>
            </a:pathLst>
          </a:custGeom>
          <a:ln w="12700">
            <a:miter lim="400000"/>
          </a:ln>
        </p:spPr>
      </p:pic>
      <p:pic>
        <p:nvPicPr>
          <p:cNvPr id="970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rcRect l="4090" t="37035" r="72764" b="36379"/>
          <a:stretch>
            <a:fillRect/>
          </a:stretch>
        </p:blipFill>
        <p:spPr>
          <a:xfrm>
            <a:off x="6301658" y="4432041"/>
            <a:ext cx="1340247" cy="10659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11" fill="norm" stroke="1" extrusionOk="0">
                <a:moveTo>
                  <a:pt x="0" y="0"/>
                </a:moveTo>
                <a:lnTo>
                  <a:pt x="0" y="9955"/>
                </a:lnTo>
                <a:lnTo>
                  <a:pt x="0" y="19911"/>
                </a:lnTo>
                <a:lnTo>
                  <a:pt x="6313" y="19983"/>
                </a:lnTo>
                <a:lnTo>
                  <a:pt x="12626" y="20047"/>
                </a:lnTo>
                <a:lnTo>
                  <a:pt x="12882" y="20616"/>
                </a:lnTo>
                <a:cubicBezTo>
                  <a:pt x="13022" y="20928"/>
                  <a:pt x="13285" y="21265"/>
                  <a:pt x="13464" y="21360"/>
                </a:cubicBezTo>
                <a:cubicBezTo>
                  <a:pt x="13826" y="21554"/>
                  <a:pt x="13912" y="21600"/>
                  <a:pt x="13950" y="21256"/>
                </a:cubicBezTo>
                <a:cubicBezTo>
                  <a:pt x="13910" y="21331"/>
                  <a:pt x="13855" y="21367"/>
                  <a:pt x="13758" y="21384"/>
                </a:cubicBezTo>
                <a:cubicBezTo>
                  <a:pt x="13406" y="21447"/>
                  <a:pt x="12857" y="20726"/>
                  <a:pt x="12760" y="20079"/>
                </a:cubicBezTo>
                <a:cubicBezTo>
                  <a:pt x="12694" y="19633"/>
                  <a:pt x="12631" y="19564"/>
                  <a:pt x="12319" y="19526"/>
                </a:cubicBezTo>
                <a:lnTo>
                  <a:pt x="11961" y="19478"/>
                </a:lnTo>
                <a:lnTo>
                  <a:pt x="11903" y="16339"/>
                </a:lnTo>
                <a:lnTo>
                  <a:pt x="11852" y="13199"/>
                </a:lnTo>
                <a:lnTo>
                  <a:pt x="10624" y="13191"/>
                </a:lnTo>
                <a:lnTo>
                  <a:pt x="9396" y="13175"/>
                </a:lnTo>
                <a:lnTo>
                  <a:pt x="9326" y="13544"/>
                </a:lnTo>
                <a:cubicBezTo>
                  <a:pt x="9273" y="13813"/>
                  <a:pt x="9187" y="14037"/>
                  <a:pt x="9076" y="14224"/>
                </a:cubicBezTo>
                <a:cubicBezTo>
                  <a:pt x="9155" y="14099"/>
                  <a:pt x="9221" y="13966"/>
                  <a:pt x="9275" y="13824"/>
                </a:cubicBezTo>
                <a:lnTo>
                  <a:pt x="9460" y="13343"/>
                </a:lnTo>
                <a:lnTo>
                  <a:pt x="10599" y="13343"/>
                </a:lnTo>
                <a:lnTo>
                  <a:pt x="11737" y="13343"/>
                </a:lnTo>
                <a:lnTo>
                  <a:pt x="11737" y="16411"/>
                </a:lnTo>
                <a:lnTo>
                  <a:pt x="11737" y="19478"/>
                </a:lnTo>
                <a:lnTo>
                  <a:pt x="9767" y="19518"/>
                </a:lnTo>
                <a:cubicBezTo>
                  <a:pt x="8234" y="19549"/>
                  <a:pt x="7784" y="19519"/>
                  <a:pt x="7739" y="19374"/>
                </a:cubicBezTo>
                <a:cubicBezTo>
                  <a:pt x="7708" y="19272"/>
                  <a:pt x="7697" y="17873"/>
                  <a:pt x="7714" y="16267"/>
                </a:cubicBezTo>
                <a:cubicBezTo>
                  <a:pt x="7740" y="13782"/>
                  <a:pt x="7773" y="13343"/>
                  <a:pt x="7919" y="13343"/>
                </a:cubicBezTo>
                <a:cubicBezTo>
                  <a:pt x="7989" y="13343"/>
                  <a:pt x="8033" y="13431"/>
                  <a:pt x="8066" y="13584"/>
                </a:cubicBezTo>
                <a:lnTo>
                  <a:pt x="8091" y="13175"/>
                </a:lnTo>
                <a:lnTo>
                  <a:pt x="7611" y="13167"/>
                </a:lnTo>
                <a:lnTo>
                  <a:pt x="7132" y="13159"/>
                </a:lnTo>
                <a:lnTo>
                  <a:pt x="7100" y="13960"/>
                </a:lnTo>
                <a:cubicBezTo>
                  <a:pt x="7073" y="14598"/>
                  <a:pt x="7023" y="14779"/>
                  <a:pt x="6863" y="14817"/>
                </a:cubicBezTo>
                <a:cubicBezTo>
                  <a:pt x="7054" y="14833"/>
                  <a:pt x="7120" y="14632"/>
                  <a:pt x="7145" y="14088"/>
                </a:cubicBezTo>
                <a:cubicBezTo>
                  <a:pt x="7170" y="13536"/>
                  <a:pt x="7223" y="13343"/>
                  <a:pt x="7349" y="13343"/>
                </a:cubicBezTo>
                <a:cubicBezTo>
                  <a:pt x="7496" y="13343"/>
                  <a:pt x="7522" y="13779"/>
                  <a:pt x="7522" y="16411"/>
                </a:cubicBezTo>
                <a:lnTo>
                  <a:pt x="7522" y="19478"/>
                </a:lnTo>
                <a:lnTo>
                  <a:pt x="4017" y="19518"/>
                </a:lnTo>
                <a:cubicBezTo>
                  <a:pt x="1235" y="19548"/>
                  <a:pt x="493" y="19512"/>
                  <a:pt x="448" y="19366"/>
                </a:cubicBezTo>
                <a:cubicBezTo>
                  <a:pt x="417" y="19265"/>
                  <a:pt x="412" y="17873"/>
                  <a:pt x="429" y="16267"/>
                </a:cubicBezTo>
                <a:lnTo>
                  <a:pt x="454" y="13343"/>
                </a:lnTo>
                <a:lnTo>
                  <a:pt x="3109" y="13303"/>
                </a:lnTo>
                <a:cubicBezTo>
                  <a:pt x="5560" y="13268"/>
                  <a:pt x="5761" y="13286"/>
                  <a:pt x="5821" y="13519"/>
                </a:cubicBezTo>
                <a:cubicBezTo>
                  <a:pt x="5974" y="14119"/>
                  <a:pt x="6162" y="14452"/>
                  <a:pt x="6454" y="14641"/>
                </a:cubicBezTo>
                <a:cubicBezTo>
                  <a:pt x="6548" y="14702"/>
                  <a:pt x="6614" y="14727"/>
                  <a:pt x="6684" y="14761"/>
                </a:cubicBezTo>
                <a:cubicBezTo>
                  <a:pt x="6357" y="14572"/>
                  <a:pt x="5865" y="13889"/>
                  <a:pt x="5865" y="13535"/>
                </a:cubicBezTo>
                <a:cubicBezTo>
                  <a:pt x="5865" y="13228"/>
                  <a:pt x="5826" y="13199"/>
                  <a:pt x="5424" y="13247"/>
                </a:cubicBezTo>
                <a:cubicBezTo>
                  <a:pt x="5177" y="13277"/>
                  <a:pt x="4950" y="13231"/>
                  <a:pt x="4906" y="13143"/>
                </a:cubicBezTo>
                <a:cubicBezTo>
                  <a:pt x="4863" y="13056"/>
                  <a:pt x="4829" y="12197"/>
                  <a:pt x="4829" y="11237"/>
                </a:cubicBezTo>
                <a:lnTo>
                  <a:pt x="4829" y="9491"/>
                </a:lnTo>
                <a:lnTo>
                  <a:pt x="5347" y="9451"/>
                </a:lnTo>
                <a:cubicBezTo>
                  <a:pt x="5813" y="9412"/>
                  <a:pt x="5865" y="9366"/>
                  <a:pt x="5865" y="9058"/>
                </a:cubicBezTo>
                <a:cubicBezTo>
                  <a:pt x="5865" y="8639"/>
                  <a:pt x="6606" y="7673"/>
                  <a:pt x="6876" y="7737"/>
                </a:cubicBezTo>
                <a:cubicBezTo>
                  <a:pt x="7021" y="7771"/>
                  <a:pt x="7074" y="7974"/>
                  <a:pt x="7100" y="8602"/>
                </a:cubicBezTo>
                <a:lnTo>
                  <a:pt x="7132" y="9419"/>
                </a:lnTo>
                <a:lnTo>
                  <a:pt x="7586" y="9419"/>
                </a:lnTo>
                <a:cubicBezTo>
                  <a:pt x="7935" y="9419"/>
                  <a:pt x="8033" y="9364"/>
                  <a:pt x="8040" y="9170"/>
                </a:cubicBezTo>
                <a:cubicBezTo>
                  <a:pt x="8041" y="9137"/>
                  <a:pt x="8044" y="9027"/>
                  <a:pt x="8046" y="8970"/>
                </a:cubicBezTo>
                <a:cubicBezTo>
                  <a:pt x="7963" y="9292"/>
                  <a:pt x="7836" y="9400"/>
                  <a:pt x="7746" y="9106"/>
                </a:cubicBezTo>
                <a:cubicBezTo>
                  <a:pt x="7713" y="9001"/>
                  <a:pt x="7697" y="7024"/>
                  <a:pt x="7714" y="4709"/>
                </a:cubicBezTo>
                <a:lnTo>
                  <a:pt x="7746" y="497"/>
                </a:lnTo>
                <a:lnTo>
                  <a:pt x="10426" y="497"/>
                </a:lnTo>
                <a:lnTo>
                  <a:pt x="13099" y="497"/>
                </a:lnTo>
                <a:lnTo>
                  <a:pt x="13099" y="4854"/>
                </a:lnTo>
                <a:lnTo>
                  <a:pt x="13099" y="9203"/>
                </a:lnTo>
                <a:lnTo>
                  <a:pt x="11289" y="9203"/>
                </a:lnTo>
                <a:lnTo>
                  <a:pt x="9479" y="9203"/>
                </a:lnTo>
                <a:lnTo>
                  <a:pt x="9255" y="8706"/>
                </a:lnTo>
                <a:cubicBezTo>
                  <a:pt x="9052" y="8241"/>
                  <a:pt x="8780" y="7949"/>
                  <a:pt x="8533" y="7825"/>
                </a:cubicBezTo>
                <a:cubicBezTo>
                  <a:pt x="8821" y="8018"/>
                  <a:pt x="9177" y="8502"/>
                  <a:pt x="9287" y="8922"/>
                </a:cubicBezTo>
                <a:lnTo>
                  <a:pt x="9415" y="9419"/>
                </a:lnTo>
                <a:lnTo>
                  <a:pt x="11347" y="9419"/>
                </a:lnTo>
                <a:lnTo>
                  <a:pt x="13272" y="9419"/>
                </a:lnTo>
                <a:lnTo>
                  <a:pt x="13304" y="6463"/>
                </a:lnTo>
                <a:lnTo>
                  <a:pt x="13330" y="3500"/>
                </a:lnTo>
                <a:lnTo>
                  <a:pt x="15952" y="3500"/>
                </a:lnTo>
                <a:lnTo>
                  <a:pt x="18575" y="3500"/>
                </a:lnTo>
                <a:lnTo>
                  <a:pt x="18632" y="8418"/>
                </a:lnTo>
                <a:cubicBezTo>
                  <a:pt x="18666" y="11332"/>
                  <a:pt x="18714" y="12732"/>
                  <a:pt x="18747" y="11846"/>
                </a:cubicBezTo>
                <a:lnTo>
                  <a:pt x="18798" y="10348"/>
                </a:lnTo>
                <a:lnTo>
                  <a:pt x="19943" y="10348"/>
                </a:lnTo>
                <a:lnTo>
                  <a:pt x="21082" y="10348"/>
                </a:lnTo>
                <a:lnTo>
                  <a:pt x="21082" y="14913"/>
                </a:lnTo>
                <a:lnTo>
                  <a:pt x="21082" y="19478"/>
                </a:lnTo>
                <a:lnTo>
                  <a:pt x="18120" y="19478"/>
                </a:lnTo>
                <a:lnTo>
                  <a:pt x="15159" y="19478"/>
                </a:lnTo>
                <a:lnTo>
                  <a:pt x="15095" y="18485"/>
                </a:lnTo>
                <a:lnTo>
                  <a:pt x="15031" y="17484"/>
                </a:lnTo>
                <a:lnTo>
                  <a:pt x="14980" y="18485"/>
                </a:lnTo>
                <a:lnTo>
                  <a:pt x="14929" y="19478"/>
                </a:lnTo>
                <a:lnTo>
                  <a:pt x="14500" y="19526"/>
                </a:lnTo>
                <a:cubicBezTo>
                  <a:pt x="14265" y="19551"/>
                  <a:pt x="14066" y="19641"/>
                  <a:pt x="14059" y="19735"/>
                </a:cubicBezTo>
                <a:cubicBezTo>
                  <a:pt x="14056" y="19768"/>
                  <a:pt x="14050" y="19951"/>
                  <a:pt x="14046" y="20047"/>
                </a:cubicBezTo>
                <a:lnTo>
                  <a:pt x="17807" y="20015"/>
                </a:lnTo>
                <a:lnTo>
                  <a:pt x="21600" y="19975"/>
                </a:lnTo>
                <a:lnTo>
                  <a:pt x="21587" y="14841"/>
                </a:lnTo>
                <a:lnTo>
                  <a:pt x="21581" y="9715"/>
                </a:lnTo>
                <a:lnTo>
                  <a:pt x="20308" y="9675"/>
                </a:lnTo>
                <a:lnTo>
                  <a:pt x="19029" y="9635"/>
                </a:lnTo>
                <a:lnTo>
                  <a:pt x="18997" y="4814"/>
                </a:lnTo>
                <a:lnTo>
                  <a:pt x="18971" y="0"/>
                </a:lnTo>
                <a:lnTo>
                  <a:pt x="9486" y="0"/>
                </a:lnTo>
                <a:lnTo>
                  <a:pt x="0" y="0"/>
                </a:lnTo>
                <a:close/>
                <a:moveTo>
                  <a:pt x="8533" y="7825"/>
                </a:moveTo>
                <a:cubicBezTo>
                  <a:pt x="8472" y="7795"/>
                  <a:pt x="8408" y="7714"/>
                  <a:pt x="8353" y="7713"/>
                </a:cubicBezTo>
                <a:cubicBezTo>
                  <a:pt x="8324" y="7712"/>
                  <a:pt x="8305" y="7731"/>
                  <a:pt x="8283" y="7745"/>
                </a:cubicBezTo>
                <a:cubicBezTo>
                  <a:pt x="8352" y="7730"/>
                  <a:pt x="8437" y="7761"/>
                  <a:pt x="8533" y="7825"/>
                </a:cubicBezTo>
                <a:close/>
                <a:moveTo>
                  <a:pt x="8283" y="7745"/>
                </a:moveTo>
                <a:cubicBezTo>
                  <a:pt x="8281" y="7745"/>
                  <a:pt x="8278" y="7736"/>
                  <a:pt x="8277" y="7737"/>
                </a:cubicBezTo>
                <a:cubicBezTo>
                  <a:pt x="8266" y="7740"/>
                  <a:pt x="8255" y="7756"/>
                  <a:pt x="8245" y="7761"/>
                </a:cubicBezTo>
                <a:cubicBezTo>
                  <a:pt x="8254" y="7751"/>
                  <a:pt x="8273" y="7752"/>
                  <a:pt x="8283" y="7745"/>
                </a:cubicBezTo>
                <a:close/>
                <a:moveTo>
                  <a:pt x="454" y="497"/>
                </a:moveTo>
                <a:lnTo>
                  <a:pt x="3991" y="497"/>
                </a:lnTo>
                <a:lnTo>
                  <a:pt x="7522" y="497"/>
                </a:lnTo>
                <a:lnTo>
                  <a:pt x="7522" y="4854"/>
                </a:lnTo>
                <a:cubicBezTo>
                  <a:pt x="7522" y="8627"/>
                  <a:pt x="7497" y="9203"/>
                  <a:pt x="7349" y="9203"/>
                </a:cubicBezTo>
                <a:cubicBezTo>
                  <a:pt x="7223" y="9203"/>
                  <a:pt x="7170" y="9009"/>
                  <a:pt x="7145" y="8458"/>
                </a:cubicBezTo>
                <a:cubicBezTo>
                  <a:pt x="7107" y="7631"/>
                  <a:pt x="7008" y="7550"/>
                  <a:pt x="6447" y="7913"/>
                </a:cubicBezTo>
                <a:cubicBezTo>
                  <a:pt x="6254" y="8038"/>
                  <a:pt x="6053" y="8352"/>
                  <a:pt x="5942" y="8698"/>
                </a:cubicBezTo>
                <a:lnTo>
                  <a:pt x="5757" y="9275"/>
                </a:lnTo>
                <a:lnTo>
                  <a:pt x="4963" y="9275"/>
                </a:lnTo>
                <a:lnTo>
                  <a:pt x="4170" y="9275"/>
                </a:lnTo>
                <a:lnTo>
                  <a:pt x="4138" y="10011"/>
                </a:lnTo>
                <a:cubicBezTo>
                  <a:pt x="4119" y="10417"/>
                  <a:pt x="4049" y="10770"/>
                  <a:pt x="3985" y="10796"/>
                </a:cubicBezTo>
                <a:cubicBezTo>
                  <a:pt x="3794" y="10875"/>
                  <a:pt x="3039" y="10010"/>
                  <a:pt x="3000" y="9667"/>
                </a:cubicBezTo>
                <a:cubicBezTo>
                  <a:pt x="2990" y="9577"/>
                  <a:pt x="2962" y="9515"/>
                  <a:pt x="2917" y="9467"/>
                </a:cubicBezTo>
                <a:lnTo>
                  <a:pt x="3064" y="9899"/>
                </a:lnTo>
                <a:cubicBezTo>
                  <a:pt x="3248" y="10453"/>
                  <a:pt x="3701" y="10895"/>
                  <a:pt x="4010" y="10820"/>
                </a:cubicBezTo>
                <a:cubicBezTo>
                  <a:pt x="4165" y="10783"/>
                  <a:pt x="4217" y="10625"/>
                  <a:pt x="4228" y="10180"/>
                </a:cubicBezTo>
                <a:cubicBezTo>
                  <a:pt x="4246" y="9427"/>
                  <a:pt x="4349" y="9200"/>
                  <a:pt x="4567" y="9427"/>
                </a:cubicBezTo>
                <a:cubicBezTo>
                  <a:pt x="4689" y="9554"/>
                  <a:pt x="4727" y="10005"/>
                  <a:pt x="4727" y="11293"/>
                </a:cubicBezTo>
                <a:cubicBezTo>
                  <a:pt x="4727" y="12985"/>
                  <a:pt x="4724" y="12996"/>
                  <a:pt x="4433" y="13135"/>
                </a:cubicBezTo>
                <a:cubicBezTo>
                  <a:pt x="3967" y="13357"/>
                  <a:pt x="518" y="13315"/>
                  <a:pt x="448" y="13087"/>
                </a:cubicBezTo>
                <a:cubicBezTo>
                  <a:pt x="416" y="12984"/>
                  <a:pt x="404" y="12134"/>
                  <a:pt x="422" y="11197"/>
                </a:cubicBezTo>
                <a:lnTo>
                  <a:pt x="454" y="9491"/>
                </a:lnTo>
                <a:lnTo>
                  <a:pt x="1676" y="9451"/>
                </a:lnTo>
                <a:lnTo>
                  <a:pt x="2827" y="9411"/>
                </a:lnTo>
                <a:cubicBezTo>
                  <a:pt x="2676" y="9343"/>
                  <a:pt x="2382" y="9313"/>
                  <a:pt x="1708" y="9275"/>
                </a:cubicBezTo>
                <a:lnTo>
                  <a:pt x="454" y="9203"/>
                </a:lnTo>
                <a:lnTo>
                  <a:pt x="454" y="4854"/>
                </a:lnTo>
                <a:lnTo>
                  <a:pt x="454" y="497"/>
                </a:lnTo>
                <a:close/>
                <a:moveTo>
                  <a:pt x="8936" y="14417"/>
                </a:moveTo>
                <a:cubicBezTo>
                  <a:pt x="8835" y="14535"/>
                  <a:pt x="8723" y="14636"/>
                  <a:pt x="8590" y="14705"/>
                </a:cubicBezTo>
                <a:cubicBezTo>
                  <a:pt x="8439" y="14783"/>
                  <a:pt x="8330" y="14807"/>
                  <a:pt x="8245" y="14785"/>
                </a:cubicBezTo>
                <a:cubicBezTo>
                  <a:pt x="8274" y="14819"/>
                  <a:pt x="8308" y="14842"/>
                  <a:pt x="8353" y="14841"/>
                </a:cubicBezTo>
                <a:cubicBezTo>
                  <a:pt x="8526" y="14838"/>
                  <a:pt x="8742" y="14661"/>
                  <a:pt x="8936" y="14417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971" name="pasted-movie.png" descr="pasted-movie.png"/>
          <p:cNvPicPr>
            <a:picLocks noChangeAspect="1"/>
          </p:cNvPicPr>
          <p:nvPr/>
        </p:nvPicPr>
        <p:blipFill>
          <a:blip r:embed="rId4">
            <a:extLst/>
          </a:blip>
          <a:srcRect l="6138" t="24671" r="57074" b="24537"/>
          <a:stretch>
            <a:fillRect/>
          </a:stretch>
        </p:blipFill>
        <p:spPr>
          <a:xfrm flipH="1" rot="11302141">
            <a:off x="5812534" y="3367819"/>
            <a:ext cx="1116327" cy="7706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98" h="21592" fill="norm" stroke="1" extrusionOk="0">
                <a:moveTo>
                  <a:pt x="21414" y="0"/>
                </a:moveTo>
                <a:cubicBezTo>
                  <a:pt x="21335" y="0"/>
                  <a:pt x="20203" y="844"/>
                  <a:pt x="17203" y="3114"/>
                </a:cubicBezTo>
                <a:cubicBezTo>
                  <a:pt x="16537" y="3617"/>
                  <a:pt x="16009" y="4069"/>
                  <a:pt x="16033" y="4125"/>
                </a:cubicBezTo>
                <a:cubicBezTo>
                  <a:pt x="16057" y="4182"/>
                  <a:pt x="16379" y="4448"/>
                  <a:pt x="16744" y="4715"/>
                </a:cubicBezTo>
                <a:cubicBezTo>
                  <a:pt x="17109" y="4981"/>
                  <a:pt x="17409" y="5235"/>
                  <a:pt x="17409" y="5282"/>
                </a:cubicBezTo>
                <a:cubicBezTo>
                  <a:pt x="17409" y="5447"/>
                  <a:pt x="16575" y="7295"/>
                  <a:pt x="15964" y="8484"/>
                </a:cubicBezTo>
                <a:cubicBezTo>
                  <a:pt x="15874" y="8661"/>
                  <a:pt x="15775" y="8833"/>
                  <a:pt x="15682" y="9007"/>
                </a:cubicBezTo>
                <a:cubicBezTo>
                  <a:pt x="15671" y="9027"/>
                  <a:pt x="15670" y="9041"/>
                  <a:pt x="15659" y="9063"/>
                </a:cubicBezTo>
                <a:cubicBezTo>
                  <a:pt x="15655" y="9068"/>
                  <a:pt x="15654" y="9079"/>
                  <a:pt x="15651" y="9085"/>
                </a:cubicBezTo>
                <a:cubicBezTo>
                  <a:pt x="15121" y="10067"/>
                  <a:pt x="14551" y="10996"/>
                  <a:pt x="13947" y="11876"/>
                </a:cubicBezTo>
                <a:cubicBezTo>
                  <a:pt x="13944" y="11881"/>
                  <a:pt x="13901" y="11941"/>
                  <a:pt x="13901" y="11943"/>
                </a:cubicBezTo>
                <a:cubicBezTo>
                  <a:pt x="13900" y="11944"/>
                  <a:pt x="13865" y="11993"/>
                  <a:pt x="13863" y="11998"/>
                </a:cubicBezTo>
                <a:cubicBezTo>
                  <a:pt x="12129" y="14496"/>
                  <a:pt x="10091" y="16582"/>
                  <a:pt x="7763" y="18236"/>
                </a:cubicBezTo>
                <a:cubicBezTo>
                  <a:pt x="5251" y="20021"/>
                  <a:pt x="3136" y="20930"/>
                  <a:pt x="21" y="21572"/>
                </a:cubicBezTo>
                <a:cubicBezTo>
                  <a:pt x="-102" y="21598"/>
                  <a:pt x="319" y="21600"/>
                  <a:pt x="953" y="21572"/>
                </a:cubicBezTo>
                <a:cubicBezTo>
                  <a:pt x="8164" y="21256"/>
                  <a:pt x="14944" y="16442"/>
                  <a:pt x="19297" y="8562"/>
                </a:cubicBezTo>
                <a:cubicBezTo>
                  <a:pt x="19697" y="7838"/>
                  <a:pt x="20037" y="7250"/>
                  <a:pt x="20053" y="7250"/>
                </a:cubicBezTo>
                <a:cubicBezTo>
                  <a:pt x="20070" y="7250"/>
                  <a:pt x="20405" y="7503"/>
                  <a:pt x="20795" y="7806"/>
                </a:cubicBezTo>
                <a:lnTo>
                  <a:pt x="21406" y="8284"/>
                </a:lnTo>
                <a:cubicBezTo>
                  <a:pt x="21455" y="8310"/>
                  <a:pt x="21486" y="8321"/>
                  <a:pt x="21498" y="8318"/>
                </a:cubicBezTo>
                <a:lnTo>
                  <a:pt x="21498" y="4181"/>
                </a:lnTo>
                <a:cubicBezTo>
                  <a:pt x="21498" y="1117"/>
                  <a:pt x="21477" y="0"/>
                  <a:pt x="21414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972" name="pasted-movie.png" descr="pasted-movie.png"/>
          <p:cNvPicPr>
            <a:picLocks noChangeAspect="1"/>
          </p:cNvPicPr>
          <p:nvPr/>
        </p:nvPicPr>
        <p:blipFill>
          <a:blip r:embed="rId4">
            <a:extLst/>
          </a:blip>
          <a:srcRect l="56999" t="24329" r="4777" b="24327"/>
          <a:stretch>
            <a:fillRect/>
          </a:stretch>
        </p:blipFill>
        <p:spPr>
          <a:xfrm flipH="1" rot="16790973">
            <a:off x="3969480" y="3393846"/>
            <a:ext cx="1140587" cy="7660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2" h="21580" fill="norm" stroke="1" extrusionOk="0">
                <a:moveTo>
                  <a:pt x="19103" y="57"/>
                </a:moveTo>
                <a:cubicBezTo>
                  <a:pt x="18622" y="110"/>
                  <a:pt x="18348" y="150"/>
                  <a:pt x="17624" y="270"/>
                </a:cubicBezTo>
                <a:cubicBezTo>
                  <a:pt x="17493" y="292"/>
                  <a:pt x="16823" y="439"/>
                  <a:pt x="16386" y="538"/>
                </a:cubicBezTo>
                <a:cubicBezTo>
                  <a:pt x="16232" y="573"/>
                  <a:pt x="16043" y="621"/>
                  <a:pt x="15965" y="650"/>
                </a:cubicBezTo>
                <a:cubicBezTo>
                  <a:pt x="15888" y="679"/>
                  <a:pt x="15722" y="734"/>
                  <a:pt x="15590" y="773"/>
                </a:cubicBezTo>
                <a:cubicBezTo>
                  <a:pt x="15376" y="836"/>
                  <a:pt x="15168" y="903"/>
                  <a:pt x="14727" y="1064"/>
                </a:cubicBezTo>
                <a:cubicBezTo>
                  <a:pt x="14402" y="1182"/>
                  <a:pt x="13497" y="1563"/>
                  <a:pt x="13368" y="1634"/>
                </a:cubicBezTo>
                <a:cubicBezTo>
                  <a:pt x="13291" y="1676"/>
                  <a:pt x="13086" y="1774"/>
                  <a:pt x="12910" y="1857"/>
                </a:cubicBezTo>
                <a:cubicBezTo>
                  <a:pt x="12547" y="2030"/>
                  <a:pt x="12150" y="2239"/>
                  <a:pt x="12032" y="2316"/>
                </a:cubicBezTo>
                <a:cubicBezTo>
                  <a:pt x="11988" y="2345"/>
                  <a:pt x="11707" y="2517"/>
                  <a:pt x="11409" y="2696"/>
                </a:cubicBezTo>
                <a:cubicBezTo>
                  <a:pt x="10164" y="3446"/>
                  <a:pt x="8757" y="4534"/>
                  <a:pt x="7694" y="5569"/>
                </a:cubicBezTo>
                <a:cubicBezTo>
                  <a:pt x="7469" y="5788"/>
                  <a:pt x="7250" y="6003"/>
                  <a:pt x="7206" y="6039"/>
                </a:cubicBezTo>
                <a:cubicBezTo>
                  <a:pt x="7066" y="6154"/>
                  <a:pt x="6100" y="7204"/>
                  <a:pt x="5817" y="7548"/>
                </a:cubicBezTo>
                <a:cubicBezTo>
                  <a:pt x="5667" y="7731"/>
                  <a:pt x="5440" y="7994"/>
                  <a:pt x="5314" y="8141"/>
                </a:cubicBezTo>
                <a:cubicBezTo>
                  <a:pt x="4199" y="9444"/>
                  <a:pt x="2772" y="11673"/>
                  <a:pt x="1524" y="14078"/>
                </a:cubicBezTo>
                <a:lnTo>
                  <a:pt x="1449" y="14223"/>
                </a:lnTo>
                <a:lnTo>
                  <a:pt x="938" y="13821"/>
                </a:lnTo>
                <a:cubicBezTo>
                  <a:pt x="178" y="13225"/>
                  <a:pt x="121" y="13182"/>
                  <a:pt x="60" y="13217"/>
                </a:cubicBezTo>
                <a:cubicBezTo>
                  <a:pt x="13" y="13244"/>
                  <a:pt x="0" y="13902"/>
                  <a:pt x="0" y="17421"/>
                </a:cubicBezTo>
                <a:cubicBezTo>
                  <a:pt x="0" y="20918"/>
                  <a:pt x="6" y="21580"/>
                  <a:pt x="53" y="21580"/>
                </a:cubicBezTo>
                <a:cubicBezTo>
                  <a:pt x="83" y="21580"/>
                  <a:pt x="178" y="21532"/>
                  <a:pt x="263" y="21479"/>
                </a:cubicBezTo>
                <a:cubicBezTo>
                  <a:pt x="527" y="21316"/>
                  <a:pt x="1516" y="20581"/>
                  <a:pt x="1629" y="20462"/>
                </a:cubicBezTo>
                <a:cubicBezTo>
                  <a:pt x="1688" y="20400"/>
                  <a:pt x="2179" y="20010"/>
                  <a:pt x="2717" y="19601"/>
                </a:cubicBezTo>
                <a:cubicBezTo>
                  <a:pt x="5513" y="17476"/>
                  <a:pt x="5367" y="17596"/>
                  <a:pt x="5382" y="17410"/>
                </a:cubicBezTo>
                <a:cubicBezTo>
                  <a:pt x="5392" y="17285"/>
                  <a:pt x="5332" y="17222"/>
                  <a:pt x="4841" y="16851"/>
                </a:cubicBezTo>
                <a:cubicBezTo>
                  <a:pt x="4004" y="16217"/>
                  <a:pt x="4029" y="16245"/>
                  <a:pt x="4083" y="16090"/>
                </a:cubicBezTo>
                <a:cubicBezTo>
                  <a:pt x="4109" y="16018"/>
                  <a:pt x="4169" y="15880"/>
                  <a:pt x="4218" y="15777"/>
                </a:cubicBezTo>
                <a:cubicBezTo>
                  <a:pt x="4268" y="15675"/>
                  <a:pt x="4308" y="15567"/>
                  <a:pt x="4308" y="15542"/>
                </a:cubicBezTo>
                <a:cubicBezTo>
                  <a:pt x="4308" y="15518"/>
                  <a:pt x="4359" y="15415"/>
                  <a:pt x="4414" y="15308"/>
                </a:cubicBezTo>
                <a:cubicBezTo>
                  <a:pt x="4468" y="15201"/>
                  <a:pt x="4511" y="15085"/>
                  <a:pt x="4511" y="15062"/>
                </a:cubicBezTo>
                <a:cubicBezTo>
                  <a:pt x="4511" y="15038"/>
                  <a:pt x="4554" y="14934"/>
                  <a:pt x="4609" y="14827"/>
                </a:cubicBezTo>
                <a:cubicBezTo>
                  <a:pt x="4664" y="14720"/>
                  <a:pt x="4714" y="14611"/>
                  <a:pt x="4714" y="14581"/>
                </a:cubicBezTo>
                <a:cubicBezTo>
                  <a:pt x="4714" y="14551"/>
                  <a:pt x="4781" y="14400"/>
                  <a:pt x="4864" y="14257"/>
                </a:cubicBezTo>
                <a:cubicBezTo>
                  <a:pt x="5117" y="13820"/>
                  <a:pt x="5269" y="13505"/>
                  <a:pt x="5269" y="13429"/>
                </a:cubicBezTo>
                <a:cubicBezTo>
                  <a:pt x="5269" y="13390"/>
                  <a:pt x="5301" y="13309"/>
                  <a:pt x="5344" y="13239"/>
                </a:cubicBezTo>
                <a:cubicBezTo>
                  <a:pt x="5431" y="13098"/>
                  <a:pt x="5564" y="12842"/>
                  <a:pt x="5990" y="12009"/>
                </a:cubicBezTo>
                <a:cubicBezTo>
                  <a:pt x="6441" y="11126"/>
                  <a:pt x="8317" y="8365"/>
                  <a:pt x="9060" y="7492"/>
                </a:cubicBezTo>
                <a:cubicBezTo>
                  <a:pt x="9400" y="7093"/>
                  <a:pt x="9714" y="6724"/>
                  <a:pt x="9758" y="6665"/>
                </a:cubicBezTo>
                <a:cubicBezTo>
                  <a:pt x="9802" y="6606"/>
                  <a:pt x="9895" y="6507"/>
                  <a:pt x="9961" y="6453"/>
                </a:cubicBezTo>
                <a:cubicBezTo>
                  <a:pt x="10026" y="6398"/>
                  <a:pt x="10162" y="6264"/>
                  <a:pt x="10261" y="6151"/>
                </a:cubicBezTo>
                <a:cubicBezTo>
                  <a:pt x="10469" y="5912"/>
                  <a:pt x="10528" y="5848"/>
                  <a:pt x="10959" y="5435"/>
                </a:cubicBezTo>
                <a:cubicBezTo>
                  <a:pt x="11631" y="4791"/>
                  <a:pt x="12458" y="4112"/>
                  <a:pt x="13473" y="3367"/>
                </a:cubicBezTo>
                <a:cubicBezTo>
                  <a:pt x="15208" y="2095"/>
                  <a:pt x="16951" y="1224"/>
                  <a:pt x="18960" y="628"/>
                </a:cubicBezTo>
                <a:cubicBezTo>
                  <a:pt x="19867" y="358"/>
                  <a:pt x="21009" y="115"/>
                  <a:pt x="21392" y="113"/>
                </a:cubicBezTo>
                <a:cubicBezTo>
                  <a:pt x="21549" y="113"/>
                  <a:pt x="21600" y="98"/>
                  <a:pt x="21557" y="57"/>
                </a:cubicBezTo>
                <a:cubicBezTo>
                  <a:pt x="21477" y="-19"/>
                  <a:pt x="19814" y="-20"/>
                  <a:pt x="19103" y="57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973" name="pasted-movie.png" descr="pasted-movie.png"/>
          <p:cNvPicPr>
            <a:picLocks noChangeAspect="1"/>
          </p:cNvPicPr>
          <p:nvPr/>
        </p:nvPicPr>
        <p:blipFill>
          <a:blip r:embed="rId5">
            <a:extLst/>
          </a:blip>
          <a:srcRect l="23848" t="23873" r="23814" b="23845"/>
          <a:stretch>
            <a:fillRect/>
          </a:stretch>
        </p:blipFill>
        <p:spPr>
          <a:xfrm>
            <a:off x="3862221" y="3095513"/>
            <a:ext cx="470651" cy="4701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68" h="21490" fill="norm" stroke="1" extrusionOk="0">
                <a:moveTo>
                  <a:pt x="10853" y="4"/>
                </a:moveTo>
                <a:cubicBezTo>
                  <a:pt x="10018" y="-22"/>
                  <a:pt x="9182" y="59"/>
                  <a:pt x="8348" y="240"/>
                </a:cubicBezTo>
                <a:cubicBezTo>
                  <a:pt x="4052" y="1175"/>
                  <a:pt x="901" y="4555"/>
                  <a:pt x="140" y="9057"/>
                </a:cubicBezTo>
                <a:cubicBezTo>
                  <a:pt x="-479" y="12719"/>
                  <a:pt x="988" y="16663"/>
                  <a:pt x="3871" y="19070"/>
                </a:cubicBezTo>
                <a:cubicBezTo>
                  <a:pt x="5329" y="20288"/>
                  <a:pt x="7312" y="21163"/>
                  <a:pt x="9201" y="21410"/>
                </a:cubicBezTo>
                <a:cubicBezTo>
                  <a:pt x="10479" y="21578"/>
                  <a:pt x="11884" y="21478"/>
                  <a:pt x="13287" y="21120"/>
                </a:cubicBezTo>
                <a:cubicBezTo>
                  <a:pt x="14216" y="20883"/>
                  <a:pt x="15920" y="20051"/>
                  <a:pt x="16627" y="19487"/>
                </a:cubicBezTo>
                <a:cubicBezTo>
                  <a:pt x="16862" y="19299"/>
                  <a:pt x="17160" y="19084"/>
                  <a:pt x="17284" y="18998"/>
                </a:cubicBezTo>
                <a:cubicBezTo>
                  <a:pt x="17707" y="18702"/>
                  <a:pt x="18735" y="17517"/>
                  <a:pt x="19203" y="16803"/>
                </a:cubicBezTo>
                <a:cubicBezTo>
                  <a:pt x="20061" y="15493"/>
                  <a:pt x="20661" y="14008"/>
                  <a:pt x="20872" y="12648"/>
                </a:cubicBezTo>
                <a:cubicBezTo>
                  <a:pt x="21098" y="11198"/>
                  <a:pt x="21121" y="10690"/>
                  <a:pt x="20979" y="9528"/>
                </a:cubicBezTo>
                <a:cubicBezTo>
                  <a:pt x="20655" y="6875"/>
                  <a:pt x="19532" y="4599"/>
                  <a:pt x="17692" y="2871"/>
                </a:cubicBezTo>
                <a:cubicBezTo>
                  <a:pt x="15797" y="1089"/>
                  <a:pt x="13357" y="84"/>
                  <a:pt x="10853" y="4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974" name="pasted-movie.png" descr="pasted-movie.png"/>
          <p:cNvPicPr>
            <a:picLocks noChangeAspect="1"/>
          </p:cNvPicPr>
          <p:nvPr/>
        </p:nvPicPr>
        <p:blipFill>
          <a:blip r:embed="rId5">
            <a:extLst/>
          </a:blip>
          <a:srcRect l="23848" t="23873" r="23814" b="23845"/>
          <a:stretch>
            <a:fillRect/>
          </a:stretch>
        </p:blipFill>
        <p:spPr>
          <a:xfrm>
            <a:off x="6675053" y="3057413"/>
            <a:ext cx="470651" cy="4701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68" h="21490" fill="norm" stroke="1" extrusionOk="0">
                <a:moveTo>
                  <a:pt x="10853" y="4"/>
                </a:moveTo>
                <a:cubicBezTo>
                  <a:pt x="10018" y="-22"/>
                  <a:pt x="9182" y="59"/>
                  <a:pt x="8348" y="240"/>
                </a:cubicBezTo>
                <a:cubicBezTo>
                  <a:pt x="4052" y="1175"/>
                  <a:pt x="901" y="4555"/>
                  <a:pt x="140" y="9057"/>
                </a:cubicBezTo>
                <a:cubicBezTo>
                  <a:pt x="-479" y="12719"/>
                  <a:pt x="988" y="16663"/>
                  <a:pt x="3871" y="19070"/>
                </a:cubicBezTo>
                <a:cubicBezTo>
                  <a:pt x="5329" y="20288"/>
                  <a:pt x="7312" y="21163"/>
                  <a:pt x="9201" y="21410"/>
                </a:cubicBezTo>
                <a:cubicBezTo>
                  <a:pt x="10479" y="21578"/>
                  <a:pt x="11884" y="21478"/>
                  <a:pt x="13287" y="21120"/>
                </a:cubicBezTo>
                <a:cubicBezTo>
                  <a:pt x="14216" y="20883"/>
                  <a:pt x="15920" y="20051"/>
                  <a:pt x="16627" y="19487"/>
                </a:cubicBezTo>
                <a:cubicBezTo>
                  <a:pt x="16862" y="19299"/>
                  <a:pt x="17160" y="19084"/>
                  <a:pt x="17284" y="18998"/>
                </a:cubicBezTo>
                <a:cubicBezTo>
                  <a:pt x="17707" y="18702"/>
                  <a:pt x="18735" y="17517"/>
                  <a:pt x="19203" y="16803"/>
                </a:cubicBezTo>
                <a:cubicBezTo>
                  <a:pt x="20061" y="15493"/>
                  <a:pt x="20661" y="14008"/>
                  <a:pt x="20872" y="12648"/>
                </a:cubicBezTo>
                <a:cubicBezTo>
                  <a:pt x="21098" y="11198"/>
                  <a:pt x="21121" y="10690"/>
                  <a:pt x="20979" y="9528"/>
                </a:cubicBezTo>
                <a:cubicBezTo>
                  <a:pt x="20655" y="6875"/>
                  <a:pt x="19532" y="4599"/>
                  <a:pt x="17692" y="2871"/>
                </a:cubicBezTo>
                <a:cubicBezTo>
                  <a:pt x="15797" y="1089"/>
                  <a:pt x="13357" y="84"/>
                  <a:pt x="10853" y="4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975" name="–"/>
          <p:cNvSpPr txBox="1"/>
          <p:nvPr/>
        </p:nvSpPr>
        <p:spPr>
          <a:xfrm>
            <a:off x="3551144" y="3078123"/>
            <a:ext cx="299837" cy="5050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b="1" sz="3100">
                <a:solidFill>
                  <a:srgbClr val="EC2C26"/>
                </a:solidFill>
              </a:defRPr>
            </a:lvl1pPr>
          </a:lstStyle>
          <a:p>
            <a:pPr/>
            <a:r>
              <a:t>–</a:t>
            </a:r>
          </a:p>
        </p:txBody>
      </p:sp>
      <p:sp>
        <p:nvSpPr>
          <p:cNvPr id="976" name="+"/>
          <p:cNvSpPr txBox="1"/>
          <p:nvPr/>
        </p:nvSpPr>
        <p:spPr>
          <a:xfrm>
            <a:off x="6370477" y="3038222"/>
            <a:ext cx="315768" cy="5300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>
            <a:lvl1pPr>
              <a:defRPr sz="3800">
                <a:solidFill>
                  <a:srgbClr val="5AD445"/>
                </a:solidFill>
              </a:defRPr>
            </a:lvl1pPr>
          </a:lstStyle>
          <a:p>
            <a:pPr/>
            <a:r>
              <a:t>+</a:t>
            </a:r>
          </a:p>
        </p:txBody>
      </p:sp>
      <p:sp>
        <p:nvSpPr>
          <p:cNvPr id="977" name="https://img.freepik.com/premium-vector/coin-vector-icon-yellow-gold-money-symbol_178156-350.jpg"/>
          <p:cNvSpPr txBox="1"/>
          <p:nvPr/>
        </p:nvSpPr>
        <p:spPr>
          <a:xfrm>
            <a:off x="1956789" y="5855421"/>
            <a:ext cx="1596233" cy="6250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900">
                <a:solidFill>
                  <a:srgbClr val="FFFFFF"/>
                </a:solidFill>
              </a:defRPr>
            </a:lvl1pPr>
          </a:lstStyle>
          <a:p>
            <a:pPr/>
            <a:r>
              <a:t>https://img.freepik.com/premium-vector/coin-vector-icon-yellow-gold-money-symbol_178156-350.jpg</a:t>
            </a:r>
          </a:p>
        </p:txBody>
      </p:sp>
      <p:sp>
        <p:nvSpPr>
          <p:cNvPr id="978" name="Text Placeholder 2"/>
          <p:cNvSpPr/>
          <p:nvPr/>
        </p:nvSpPr>
        <p:spPr>
          <a:xfrm>
            <a:off x="2092069" y="899600"/>
            <a:ext cx="6307694" cy="16097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 marL="212597" indent="-212597" defTabSz="850391">
              <a:lnSpc>
                <a:spcPct val="95000"/>
              </a:lnSpc>
              <a:spcBef>
                <a:spcPts val="1100"/>
              </a:spcBef>
              <a:buSzPct val="100000"/>
              <a:buChar char="•"/>
              <a:defRPr sz="2232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pPr>
            <a:r>
              <a:t>We a company that buys and sells apartments.</a:t>
            </a:r>
          </a:p>
          <a:p>
            <a:pPr marL="212597" indent="-212597" defTabSz="850391">
              <a:lnSpc>
                <a:spcPct val="95000"/>
              </a:lnSpc>
              <a:spcBef>
                <a:spcPts val="1100"/>
              </a:spcBef>
              <a:buSzPct val="100000"/>
              <a:buChar char="•"/>
              <a:defRPr sz="2232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pPr>
            <a:r>
              <a:t>How can we estimate the price of the apartment?</a:t>
            </a:r>
          </a:p>
          <a:p>
            <a:pPr marL="212597" indent="-212597" defTabSz="850391">
              <a:lnSpc>
                <a:spcPct val="95000"/>
              </a:lnSpc>
              <a:spcBef>
                <a:spcPts val="1100"/>
              </a:spcBef>
              <a:buSzPct val="100000"/>
              <a:buChar char="•"/>
              <a:defRPr sz="2232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pPr>
            <a:r>
              <a:t>Price depends on many parameters.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Text Placeholder 1"/>
          <p:cNvSpPr txBox="1"/>
          <p:nvPr>
            <p:ph type="body" sz="quarter" idx="1"/>
          </p:nvPr>
        </p:nvSpPr>
        <p:spPr>
          <a:xfrm>
            <a:off x="2087563" y="6490010"/>
            <a:ext cx="2606676" cy="367991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981" name="Text Placeholder 2"/>
          <p:cNvSpPr/>
          <p:nvPr/>
        </p:nvSpPr>
        <p:spPr>
          <a:xfrm>
            <a:off x="2404702" y="1658060"/>
            <a:ext cx="6112238" cy="4118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 defTabSz="914400">
              <a:lnSpc>
                <a:spcPct val="95000"/>
              </a:lnSpc>
              <a:spcBef>
                <a:spcPts val="1200"/>
              </a:spcBef>
              <a:defRPr sz="24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pPr>
            <a14:m>
              <m:oMath>
                <m:r>
                  <m:rPr>
                    <m:sty m:val="p"/>
                    <m:scr m:val="double-struck"/>
                  </m:rPr>
                  <a:rPr xmlns:a="http://schemas.openxmlformats.org/drawingml/2006/main" sz="25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X</m:t>
                </m:r>
              </m:oMath>
            </a14:m>
            <a:r>
              <a:t> – object set</a:t>
            </a:r>
          </a:p>
          <a:p>
            <a:pPr defTabSz="914400">
              <a:lnSpc>
                <a:spcPct val="95000"/>
              </a:lnSpc>
              <a:spcBef>
                <a:spcPts val="1200"/>
              </a:spcBef>
              <a:defRPr sz="24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pPr>
            <a14:m>
              <m:oMath>
                <m:r>
                  <a:rPr xmlns:a="http://schemas.openxmlformats.org/drawingml/2006/main" sz="25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x</m:t>
                </m:r>
                <m:r>
                  <a:rPr xmlns:a="http://schemas.openxmlformats.org/drawingml/2006/main" sz="25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∈</m:t>
                </m:r>
                <m:r>
                  <m:rPr>
                    <m:sty m:val="p"/>
                    <m:scr m:val="double-struck"/>
                  </m:rPr>
                  <a:rPr xmlns:a="http://schemas.openxmlformats.org/drawingml/2006/main" sz="25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X</m:t>
                </m:r>
              </m:oMath>
            </a14:m>
            <a:r>
              <a:t> – object (e. g. apartment)</a:t>
            </a:r>
          </a:p>
        </p:txBody>
      </p:sp>
      <p:sp>
        <p:nvSpPr>
          <p:cNvPr id="982" name="Text Placeholder 3"/>
          <p:cNvSpPr/>
          <p:nvPr/>
        </p:nvSpPr>
        <p:spPr>
          <a:xfrm>
            <a:off x="2087562" y="225425"/>
            <a:ext cx="6443122" cy="5601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defTabSz="777240">
              <a:lnSpc>
                <a:spcPct val="95000"/>
              </a:lnSpc>
              <a:spcBef>
                <a:spcPts val="1000"/>
              </a:spcBef>
              <a:defRPr sz="2720">
                <a:solidFill>
                  <a:srgbClr val="FFFFFF"/>
                </a:solidFill>
                <a:latin typeface="HSE Sans Bold"/>
                <a:ea typeface="HSE Sans Bold"/>
                <a:cs typeface="HSE Sans Bold"/>
                <a:sym typeface="HSE Sans Bold"/>
              </a:defRPr>
            </a:lvl1pPr>
          </a:lstStyle>
          <a:p>
            <a:pPr/>
            <a:r>
              <a:t>Apartment Pricing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Text Placeholder 1"/>
          <p:cNvSpPr txBox="1"/>
          <p:nvPr>
            <p:ph type="body" sz="quarter" idx="1"/>
          </p:nvPr>
        </p:nvSpPr>
        <p:spPr>
          <a:xfrm>
            <a:off x="2087563" y="6490010"/>
            <a:ext cx="2606676" cy="367991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985" name="Text Placeholder 2"/>
          <p:cNvSpPr/>
          <p:nvPr/>
        </p:nvSpPr>
        <p:spPr>
          <a:xfrm>
            <a:off x="2404702" y="1658060"/>
            <a:ext cx="6112238" cy="4118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 defTabSz="914400">
              <a:lnSpc>
                <a:spcPct val="95000"/>
              </a:lnSpc>
              <a:spcBef>
                <a:spcPts val="1200"/>
              </a:spcBef>
              <a:defRPr sz="24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pPr>
            <a14:m>
              <m:oMath>
                <m:r>
                  <m:rPr>
                    <m:sty m:val="p"/>
                    <m:scr m:val="double-struck"/>
                  </m:rPr>
                  <a:rPr xmlns:a="http://schemas.openxmlformats.org/drawingml/2006/main" sz="25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X</m:t>
                </m:r>
              </m:oMath>
            </a14:m>
            <a:r>
              <a:t> – object set</a:t>
            </a:r>
          </a:p>
          <a:p>
            <a:pPr defTabSz="914400">
              <a:lnSpc>
                <a:spcPct val="95000"/>
              </a:lnSpc>
              <a:spcBef>
                <a:spcPts val="1200"/>
              </a:spcBef>
              <a:defRPr sz="24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pPr>
            <a14:m>
              <m:oMath>
                <m:r>
                  <a:rPr xmlns:a="http://schemas.openxmlformats.org/drawingml/2006/main" sz="25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x</m:t>
                </m:r>
                <m:r>
                  <a:rPr xmlns:a="http://schemas.openxmlformats.org/drawingml/2006/main" sz="25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∈</m:t>
                </m:r>
                <m:r>
                  <m:rPr>
                    <m:sty m:val="p"/>
                    <m:scr m:val="double-struck"/>
                  </m:rPr>
                  <a:rPr xmlns:a="http://schemas.openxmlformats.org/drawingml/2006/main" sz="25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X</m:t>
                </m:r>
              </m:oMath>
            </a14:m>
            <a:r>
              <a:t> – object (e. g. apartment)</a:t>
            </a:r>
          </a:p>
          <a:p>
            <a:pPr defTabSz="914400">
              <a:lnSpc>
                <a:spcPct val="95000"/>
              </a:lnSpc>
              <a:spcBef>
                <a:spcPts val="1200"/>
              </a:spcBef>
              <a:defRPr sz="24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pPr>
            <a14:m>
              <m:oMath>
                <m:r>
                  <m:rPr>
                    <m:sty m:val="p"/>
                    <m:scr m:val="double-struck"/>
                  </m:rPr>
                  <a:rPr xmlns:a="http://schemas.openxmlformats.org/drawingml/2006/main" sz="25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Y</m:t>
                </m:r>
              </m:oMath>
            </a14:m>
            <a:r>
              <a:t> – label set</a:t>
            </a:r>
          </a:p>
          <a:p>
            <a:pPr defTabSz="914400">
              <a:lnSpc>
                <a:spcPct val="95000"/>
              </a:lnSpc>
              <a:spcBef>
                <a:spcPts val="1200"/>
              </a:spcBef>
              <a:defRPr sz="24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pPr>
            <a14:m>
              <m:oMath>
                <m:r>
                  <a:rPr xmlns:a="http://schemas.openxmlformats.org/drawingml/2006/main" sz="25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y</m:t>
                </m:r>
                <m:r>
                  <a:rPr xmlns:a="http://schemas.openxmlformats.org/drawingml/2006/main" sz="25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∈</m:t>
                </m:r>
                <m:r>
                  <m:rPr>
                    <m:sty m:val="p"/>
                    <m:scr m:val="double-struck"/>
                  </m:rPr>
                  <a:rPr xmlns:a="http://schemas.openxmlformats.org/drawingml/2006/main" sz="25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Y</m:t>
                </m:r>
              </m:oMath>
            </a14:m>
            <a:r>
              <a:t> – label/target for object </a:t>
            </a:r>
            <a14:m>
              <m:oMath>
                <m:r>
                  <a:rPr xmlns:a="http://schemas.openxmlformats.org/drawingml/2006/main" sz="25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x</m:t>
                </m:r>
              </m:oMath>
            </a14:m>
            <a:r>
              <a:t> (e. g. price)</a:t>
            </a:r>
          </a:p>
          <a:p>
            <a:pPr defTabSz="914400">
              <a:lnSpc>
                <a:spcPct val="95000"/>
              </a:lnSpc>
              <a:spcBef>
                <a:spcPts val="1200"/>
              </a:spcBef>
              <a:defRPr sz="24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pPr>
            <a14:m>
              <m:oMath>
                <m:r>
                  <a:rPr xmlns:a="http://schemas.openxmlformats.org/drawingml/2006/main" sz="25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Y</m:t>
                </m:r>
                <m:r>
                  <a:rPr xmlns:a="http://schemas.openxmlformats.org/drawingml/2006/main" sz="25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=</m:t>
                </m:r>
                <m:r>
                  <a:rPr xmlns:a="http://schemas.openxmlformats.org/drawingml/2006/main" sz="25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{</m:t>
                </m:r>
                <m:sSub>
                  <m:e>
                    <m:r>
                      <a:rPr xmlns:a="http://schemas.openxmlformats.org/drawingml/2006/main" sz="25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y</m:t>
                    </m:r>
                  </m:e>
                  <m:sub>
                    <m:r>
                      <a:rPr xmlns:a="http://schemas.openxmlformats.org/drawingml/2006/main" sz="25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i</m:t>
                    </m:r>
                  </m:sub>
                </m:sSub>
                <m:sSubSup>
                  <m:e>
                    <m:r>
                      <a:rPr xmlns:a="http://schemas.openxmlformats.org/drawingml/2006/main" sz="25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}</m:t>
                    </m:r>
                  </m:e>
                  <m:sub>
                    <m:r>
                      <a:rPr xmlns:a="http://schemas.openxmlformats.org/drawingml/2006/main" sz="25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i</m:t>
                    </m:r>
                    <m:r>
                      <a:rPr xmlns:a="http://schemas.openxmlformats.org/drawingml/2006/main" sz="25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xmlns:a="http://schemas.openxmlformats.org/drawingml/2006/main" sz="25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1</m:t>
                    </m:r>
                  </m:sub>
                  <m:sup>
                    <m:r>
                      <a:rPr xmlns:a="http://schemas.openxmlformats.org/drawingml/2006/main" sz="25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ℓ</m:t>
                    </m:r>
                  </m:sup>
                </m:sSubSup>
              </m:oMath>
            </a14:m>
            <a:r>
              <a:t> – list of labels</a:t>
            </a:r>
          </a:p>
        </p:txBody>
      </p:sp>
      <p:sp>
        <p:nvSpPr>
          <p:cNvPr id="986" name="Text Placeholder 3"/>
          <p:cNvSpPr/>
          <p:nvPr/>
        </p:nvSpPr>
        <p:spPr>
          <a:xfrm>
            <a:off x="2087562" y="225425"/>
            <a:ext cx="6443122" cy="5601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defTabSz="777240">
              <a:lnSpc>
                <a:spcPct val="95000"/>
              </a:lnSpc>
              <a:spcBef>
                <a:spcPts val="1000"/>
              </a:spcBef>
              <a:defRPr sz="2720">
                <a:solidFill>
                  <a:srgbClr val="FFFFFF"/>
                </a:solidFill>
                <a:latin typeface="HSE Sans Bold"/>
                <a:ea typeface="HSE Sans Bold"/>
                <a:cs typeface="HSE Sans Bold"/>
                <a:sym typeface="HSE Sans Bold"/>
              </a:defRPr>
            </a:lvl1pPr>
          </a:lstStyle>
          <a:p>
            <a:pPr/>
            <a:r>
              <a:t>Apartment Pricing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Text Placeholder 1"/>
          <p:cNvSpPr txBox="1"/>
          <p:nvPr>
            <p:ph type="body" sz="quarter" idx="1"/>
          </p:nvPr>
        </p:nvSpPr>
        <p:spPr>
          <a:xfrm>
            <a:off x="2087563" y="6490010"/>
            <a:ext cx="2606676" cy="367991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989" name="Text Placeholder 2"/>
          <p:cNvSpPr/>
          <p:nvPr/>
        </p:nvSpPr>
        <p:spPr>
          <a:xfrm>
            <a:off x="2404702" y="1658060"/>
            <a:ext cx="6112238" cy="4118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 defTabSz="914400">
              <a:lnSpc>
                <a:spcPct val="95000"/>
              </a:lnSpc>
              <a:spcBef>
                <a:spcPts val="1200"/>
              </a:spcBef>
              <a:defRPr sz="24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pPr>
            <a14:m>
              <m:oMath>
                <m:r>
                  <m:rPr>
                    <m:sty m:val="p"/>
                    <m:scr m:val="double-struck"/>
                  </m:rPr>
                  <a:rPr xmlns:a="http://schemas.openxmlformats.org/drawingml/2006/main" sz="25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X</m:t>
                </m:r>
              </m:oMath>
            </a14:m>
            <a:r>
              <a:t> – object set</a:t>
            </a:r>
          </a:p>
          <a:p>
            <a:pPr defTabSz="914400">
              <a:lnSpc>
                <a:spcPct val="95000"/>
              </a:lnSpc>
              <a:spcBef>
                <a:spcPts val="1200"/>
              </a:spcBef>
              <a:defRPr sz="24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pPr>
            <a14:m>
              <m:oMath>
                <m:r>
                  <a:rPr xmlns:a="http://schemas.openxmlformats.org/drawingml/2006/main" sz="25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x</m:t>
                </m:r>
                <m:r>
                  <a:rPr xmlns:a="http://schemas.openxmlformats.org/drawingml/2006/main" sz="25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∈</m:t>
                </m:r>
                <m:r>
                  <m:rPr>
                    <m:sty m:val="p"/>
                    <m:scr m:val="double-struck"/>
                  </m:rPr>
                  <a:rPr xmlns:a="http://schemas.openxmlformats.org/drawingml/2006/main" sz="25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X</m:t>
                </m:r>
              </m:oMath>
            </a14:m>
            <a:r>
              <a:t> – object (e. g. apartment)</a:t>
            </a:r>
          </a:p>
          <a:p>
            <a:pPr defTabSz="914400">
              <a:lnSpc>
                <a:spcPct val="95000"/>
              </a:lnSpc>
              <a:spcBef>
                <a:spcPts val="1200"/>
              </a:spcBef>
              <a:defRPr sz="24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pPr>
            <a14:m>
              <m:oMath>
                <m:r>
                  <m:rPr>
                    <m:sty m:val="p"/>
                    <m:scr m:val="double-struck"/>
                  </m:rPr>
                  <a:rPr xmlns:a="http://schemas.openxmlformats.org/drawingml/2006/main" sz="25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Y</m:t>
                </m:r>
              </m:oMath>
            </a14:m>
            <a:r>
              <a:t> – label set</a:t>
            </a:r>
          </a:p>
          <a:p>
            <a:pPr defTabSz="914400">
              <a:lnSpc>
                <a:spcPct val="95000"/>
              </a:lnSpc>
              <a:spcBef>
                <a:spcPts val="1200"/>
              </a:spcBef>
              <a:defRPr sz="24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pPr>
            <a14:m>
              <m:oMath>
                <m:r>
                  <a:rPr xmlns:a="http://schemas.openxmlformats.org/drawingml/2006/main" sz="25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y</m:t>
                </m:r>
                <m:r>
                  <a:rPr xmlns:a="http://schemas.openxmlformats.org/drawingml/2006/main" sz="25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∈</m:t>
                </m:r>
                <m:r>
                  <m:rPr>
                    <m:sty m:val="p"/>
                    <m:scr m:val="double-struck"/>
                  </m:rPr>
                  <a:rPr xmlns:a="http://schemas.openxmlformats.org/drawingml/2006/main" sz="25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Y</m:t>
                </m:r>
              </m:oMath>
            </a14:m>
            <a:r>
              <a:t> – label/target for object </a:t>
            </a:r>
            <a14:m>
              <m:oMath>
                <m:r>
                  <a:rPr xmlns:a="http://schemas.openxmlformats.org/drawingml/2006/main" sz="25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x</m:t>
                </m:r>
              </m:oMath>
            </a14:m>
            <a:r>
              <a:t> (e. g. price)</a:t>
            </a:r>
          </a:p>
          <a:p>
            <a:pPr defTabSz="914400">
              <a:lnSpc>
                <a:spcPct val="95000"/>
              </a:lnSpc>
              <a:spcBef>
                <a:spcPts val="1200"/>
              </a:spcBef>
              <a:defRPr sz="24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pPr>
            <a14:m>
              <m:oMath>
                <m:r>
                  <a:rPr xmlns:a="http://schemas.openxmlformats.org/drawingml/2006/main" sz="25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Y</m:t>
                </m:r>
                <m:r>
                  <a:rPr xmlns:a="http://schemas.openxmlformats.org/drawingml/2006/main" sz="25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=</m:t>
                </m:r>
                <m:r>
                  <a:rPr xmlns:a="http://schemas.openxmlformats.org/drawingml/2006/main" sz="25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{</m:t>
                </m:r>
                <m:sSub>
                  <m:e>
                    <m:r>
                      <a:rPr xmlns:a="http://schemas.openxmlformats.org/drawingml/2006/main" sz="25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y</m:t>
                    </m:r>
                  </m:e>
                  <m:sub>
                    <m:r>
                      <a:rPr xmlns:a="http://schemas.openxmlformats.org/drawingml/2006/main" sz="25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i</m:t>
                    </m:r>
                  </m:sub>
                </m:sSub>
                <m:sSubSup>
                  <m:e>
                    <m:r>
                      <a:rPr xmlns:a="http://schemas.openxmlformats.org/drawingml/2006/main" sz="25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}</m:t>
                    </m:r>
                  </m:e>
                  <m:sub>
                    <m:r>
                      <a:rPr xmlns:a="http://schemas.openxmlformats.org/drawingml/2006/main" sz="25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i</m:t>
                    </m:r>
                    <m:r>
                      <a:rPr xmlns:a="http://schemas.openxmlformats.org/drawingml/2006/main" sz="25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xmlns:a="http://schemas.openxmlformats.org/drawingml/2006/main" sz="25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1</m:t>
                    </m:r>
                  </m:sub>
                  <m:sup>
                    <m:r>
                      <a:rPr xmlns:a="http://schemas.openxmlformats.org/drawingml/2006/main" sz="25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ℓ</m:t>
                    </m:r>
                  </m:sup>
                </m:sSubSup>
              </m:oMath>
            </a14:m>
            <a:r>
              <a:t> – list of labels</a:t>
            </a:r>
          </a:p>
          <a:p>
            <a:pPr defTabSz="914400">
              <a:lnSpc>
                <a:spcPct val="95000"/>
              </a:lnSpc>
              <a:spcBef>
                <a:spcPts val="1200"/>
              </a:spcBef>
              <a:defRPr sz="24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pPr>
          </a:p>
          <a:p>
            <a:pPr defTabSz="914400">
              <a:lnSpc>
                <a:spcPct val="95000"/>
              </a:lnSpc>
              <a:spcBef>
                <a:spcPts val="1200"/>
              </a:spcBef>
              <a:defRPr sz="24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pPr>
            <a14:m>
              <m:oMath>
                <m:r>
                  <a:rPr xmlns:a="http://schemas.openxmlformats.org/drawingml/2006/main" sz="25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X</m:t>
                </m:r>
                <m:r>
                  <a:rPr xmlns:a="http://schemas.openxmlformats.org/drawingml/2006/main" sz="25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=</m:t>
                </m:r>
                <m:r>
                  <a:rPr xmlns:a="http://schemas.openxmlformats.org/drawingml/2006/main" sz="25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{</m:t>
                </m:r>
                <m:sSub>
                  <m:e>
                    <m:r>
                      <a:rPr xmlns:a="http://schemas.openxmlformats.org/drawingml/2006/main" sz="25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x</m:t>
                    </m:r>
                  </m:e>
                  <m:sub>
                    <m:r>
                      <a:rPr xmlns:a="http://schemas.openxmlformats.org/drawingml/2006/main" sz="25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i</m:t>
                    </m:r>
                  </m:sub>
                </m:sSub>
                <m:r>
                  <a:rPr xmlns:a="http://schemas.openxmlformats.org/drawingml/2006/main" sz="25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,</m:t>
                </m:r>
                <m:sSub>
                  <m:e>
                    <m:r>
                      <a:rPr xmlns:a="http://schemas.openxmlformats.org/drawingml/2006/main" sz="25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y</m:t>
                    </m:r>
                  </m:e>
                  <m:sub>
                    <m:r>
                      <a:rPr xmlns:a="http://schemas.openxmlformats.org/drawingml/2006/main" sz="25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i</m:t>
                    </m:r>
                  </m:sub>
                </m:sSub>
                <m:sSubSup>
                  <m:e>
                    <m:r>
                      <a:rPr xmlns:a="http://schemas.openxmlformats.org/drawingml/2006/main" sz="25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}</m:t>
                    </m:r>
                  </m:e>
                  <m:sub>
                    <m:r>
                      <a:rPr xmlns:a="http://schemas.openxmlformats.org/drawingml/2006/main" sz="25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i</m:t>
                    </m:r>
                    <m:r>
                      <a:rPr xmlns:a="http://schemas.openxmlformats.org/drawingml/2006/main" sz="25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xmlns:a="http://schemas.openxmlformats.org/drawingml/2006/main" sz="25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1</m:t>
                    </m:r>
                  </m:sub>
                  <m:sup>
                    <m:r>
                      <a:rPr xmlns:a="http://schemas.openxmlformats.org/drawingml/2006/main" sz="25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ℓ</m:t>
                    </m:r>
                  </m:sup>
                </m:sSubSup>
              </m:oMath>
            </a14:m>
            <a:r>
              <a:t> – training dataset</a:t>
            </a:r>
          </a:p>
        </p:txBody>
      </p:sp>
      <p:sp>
        <p:nvSpPr>
          <p:cNvPr id="990" name="Text Placeholder 3"/>
          <p:cNvSpPr/>
          <p:nvPr/>
        </p:nvSpPr>
        <p:spPr>
          <a:xfrm>
            <a:off x="2087562" y="225425"/>
            <a:ext cx="6443122" cy="5601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defTabSz="777240">
              <a:lnSpc>
                <a:spcPct val="95000"/>
              </a:lnSpc>
              <a:spcBef>
                <a:spcPts val="1000"/>
              </a:spcBef>
              <a:defRPr sz="2720">
                <a:solidFill>
                  <a:srgbClr val="FFFFFF"/>
                </a:solidFill>
                <a:latin typeface="HSE Sans Bold"/>
                <a:ea typeface="HSE Sans Bold"/>
                <a:cs typeface="HSE Sans Bold"/>
                <a:sym typeface="HSE Sans Bold"/>
              </a:defRPr>
            </a:lvl1pPr>
          </a:lstStyle>
          <a:p>
            <a:pPr/>
            <a:r>
              <a:t>Apartment Pricing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Text Placeholder 1"/>
          <p:cNvSpPr txBox="1"/>
          <p:nvPr>
            <p:ph type="body" sz="quarter" idx="1"/>
          </p:nvPr>
        </p:nvSpPr>
        <p:spPr>
          <a:xfrm>
            <a:off x="2087563" y="6490010"/>
            <a:ext cx="2606676" cy="367991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graphicFrame>
        <p:nvGraphicFramePr>
          <p:cNvPr id="993" name="Table 1"/>
          <p:cNvGraphicFramePr/>
          <p:nvPr/>
        </p:nvGraphicFramePr>
        <p:xfrm>
          <a:off x="2411481" y="1202163"/>
          <a:ext cx="6112238" cy="1041401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{8F44A2F1-9E1F-4B54-A3A2-5F16C0AD49E2}</a:tableStyleId>
              </a:tblPr>
              <a:tblGrid>
                <a:gridCol w="1378754"/>
                <a:gridCol w="1061060"/>
                <a:gridCol w="1219907"/>
                <a:gridCol w="1251319"/>
                <a:gridCol w="1021720"/>
              </a:tblGrid>
              <a:tr h="670874">
                <a:tc>
                  <a:txBody>
                    <a:bodyPr/>
                    <a:lstStyle/>
                    <a:p>
                      <a:pPr algn="ctr"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  <a:sym typeface="HSE Sans Bold"/>
                        </a:rPr>
                        <a:t>year of construction</a:t>
                      </a:r>
                    </a:p>
                  </a:txBody>
                  <a:tcPr marL="0" marR="0" marT="0" marB="0" anchor="ctr" anchorCtr="0" horzOverflow="overflow">
                    <a:solidFill>
                      <a:schemeClr val="accent3">
                        <a:lumOff val="-1294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  <a:sym typeface="HSE Sans Bold"/>
                        </a:rPr>
                        <a:t>has gas?</a:t>
                      </a:r>
                    </a:p>
                  </a:txBody>
                  <a:tcPr marL="0" marR="0" marT="0" marB="0" anchor="ctr" anchorCtr="0" horzOverflow="overflow">
                    <a:solidFill>
                      <a:schemeClr val="accent3">
                        <a:lumOff val="-1294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b="0" sz="1800">
                          <a:sym typeface="HSE Sans Bold"/>
                        </a:defRPr>
                      </a:pPr>
                      <a:r>
                        <a:t>living area (m</a:t>
                      </a:r>
                      <a:r>
                        <a:rPr baseline="31999"/>
                        <a:t>2</a:t>
                      </a:r>
                      <a:r>
                        <a:t>)</a:t>
                      </a:r>
                    </a:p>
                  </a:txBody>
                  <a:tcPr marL="0" marR="0" marT="0" marB="0" anchor="ctr" anchorCtr="0" horzOverflow="overflow">
                    <a:solidFill>
                      <a:schemeClr val="accent3">
                        <a:lumOff val="-1294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  <a:sym typeface="HSE Sans Bold"/>
                        </a:rPr>
                        <a:t>city</a:t>
                      </a:r>
                    </a:p>
                  </a:txBody>
                  <a:tcPr marL="0" marR="0" marT="0" marB="0" anchor="ctr" anchorCtr="0" horzOverflow="overflow">
                    <a:solidFill>
                      <a:schemeClr val="accent3">
                        <a:lumOff val="-1294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  <a:sym typeface="HSE Sans Bold"/>
                        </a:rPr>
                        <a:t>price (thou $)</a:t>
                      </a:r>
                    </a:p>
                  </a:txBody>
                  <a:tcPr marL="0" marR="0" marT="0" marB="0" anchor="ctr" anchorCtr="0" horzOverflow="overflow">
                    <a:solidFill>
                      <a:schemeClr val="accent3">
                        <a:lumOff val="-12941"/>
                      </a:schemeClr>
                    </a:solidFill>
                  </a:tcPr>
                </a:tc>
              </a:tr>
              <a:tr h="358228">
                <a:tc>
                  <a:txBody>
                    <a:bodyPr/>
                    <a:lstStyle/>
                    <a:p>
                      <a:pPr algn="ctr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  <a:sym typeface="HSE Sans Regular"/>
                        </a:rPr>
                        <a:t>1995</a:t>
                      </a:r>
                    </a:p>
                  </a:txBody>
                  <a:tcPr marL="0" marR="0" marT="0" marB="0" anchor="ctr" anchorCtr="0" horzOverflow="overflow">
                    <a:solidFill>
                      <a:schemeClr val="accent3">
                        <a:lumOff val="8823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  <a:sym typeface="HSE Sans Regular"/>
                        </a:rPr>
                        <a:t>True </a:t>
                      </a:r>
                    </a:p>
                  </a:txBody>
                  <a:tcPr marL="0" marR="0" marT="0" marB="0" anchor="ctr" anchorCtr="0" horzOverflow="overflow">
                    <a:solidFill>
                      <a:schemeClr val="accent3">
                        <a:lumOff val="8823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  <a:sym typeface="HSE Sans Regular"/>
                        </a:rPr>
                        <a:t>63</a:t>
                      </a:r>
                    </a:p>
                  </a:txBody>
                  <a:tcPr marL="0" marR="0" marT="0" marB="0" anchor="ctr" anchorCtr="0" horzOverflow="overflow">
                    <a:solidFill>
                      <a:schemeClr val="accent3">
                        <a:lumOff val="8823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  <a:sym typeface="HSE Sans Regular"/>
                        </a:rPr>
                        <a:t>London</a:t>
                      </a:r>
                    </a:p>
                  </a:txBody>
                  <a:tcPr marL="0" marR="0" marT="0" marB="0" anchor="ctr" anchorCtr="0" horzOverflow="overflow">
                    <a:solidFill>
                      <a:schemeClr val="accent3">
                        <a:lumOff val="8823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  <a:sym typeface="HSE Sans Regular"/>
                        </a:rPr>
                        <a:t>202</a:t>
                      </a:r>
                    </a:p>
                  </a:txBody>
                  <a:tcPr marL="0" marR="0" marT="0" marB="0" anchor="ctr" anchorCtr="0" horzOverflow="overflow">
                    <a:solidFill>
                      <a:schemeClr val="accent3">
                        <a:lumOff val="8823"/>
                      </a:schemeClr>
                    </a:solidFill>
                  </a:tcPr>
                </a:tc>
              </a:tr>
              <a:tr h="358228">
                <a:tc>
                  <a:txBody>
                    <a:bodyPr/>
                    <a:lstStyle/>
                    <a:p>
                      <a:pPr algn="ctr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  <a:sym typeface="HSE Sans Regular"/>
                        </a:rPr>
                        <a:t>1983</a:t>
                      </a:r>
                    </a:p>
                  </a:txBody>
                  <a:tcPr marL="0" marR="0" marT="0" marB="0" anchor="ctr" anchorCtr="0" horzOverflow="overflow">
                    <a:solidFill>
                      <a:schemeClr val="accent3">
                        <a:lumOff val="8823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  <a:sym typeface="HSE Sans Regular"/>
                        </a:rPr>
                        <a:t>False </a:t>
                      </a:r>
                    </a:p>
                  </a:txBody>
                  <a:tcPr marL="0" marR="0" marT="0" marB="0" anchor="ctr" anchorCtr="0" horzOverflow="overflow">
                    <a:solidFill>
                      <a:schemeClr val="accent3">
                        <a:lumOff val="8823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  <a:sym typeface="HSE Sans Regular"/>
                        </a:rPr>
                        <a:t>82</a:t>
                      </a:r>
                    </a:p>
                  </a:txBody>
                  <a:tcPr marL="0" marR="0" marT="0" marB="0" anchor="ctr" anchorCtr="0" horzOverflow="overflow">
                    <a:solidFill>
                      <a:schemeClr val="accent3">
                        <a:lumOff val="8823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  <a:sym typeface="HSE Sans Regular"/>
                        </a:rPr>
                        <a:t>New York</a:t>
                      </a:r>
                    </a:p>
                  </a:txBody>
                  <a:tcPr marL="0" marR="0" marT="0" marB="0" anchor="ctr" anchorCtr="0" horzOverflow="overflow">
                    <a:solidFill>
                      <a:schemeClr val="accent3">
                        <a:lumOff val="8823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  <a:sym typeface="HSE Sans Regular"/>
                        </a:rPr>
                        <a:t>376</a:t>
                      </a:r>
                    </a:p>
                  </a:txBody>
                  <a:tcPr marL="0" marR="0" marT="0" marB="0" anchor="ctr" anchorCtr="0" horzOverflow="overflow">
                    <a:solidFill>
                      <a:schemeClr val="accent3">
                        <a:lumOff val="8823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994" name="Rectangle"/>
          <p:cNvSpPr/>
          <p:nvPr/>
        </p:nvSpPr>
        <p:spPr>
          <a:xfrm>
            <a:off x="2415218" y="1197329"/>
            <a:ext cx="4895092" cy="1384792"/>
          </a:xfrm>
          <a:prstGeom prst="rect">
            <a:avLst/>
          </a:prstGeom>
          <a:ln w="19050">
            <a:solidFill>
              <a:srgbClr val="EC2C26"/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995" name="Rectangle"/>
          <p:cNvSpPr/>
          <p:nvPr/>
        </p:nvSpPr>
        <p:spPr>
          <a:xfrm>
            <a:off x="7333822" y="1197329"/>
            <a:ext cx="1010389" cy="1384792"/>
          </a:xfrm>
          <a:prstGeom prst="rect">
            <a:avLst/>
          </a:prstGeom>
          <a:ln w="19050">
            <a:solidFill>
              <a:srgbClr val="3A49D5"/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996" name="Features"/>
          <p:cNvSpPr txBox="1"/>
          <p:nvPr/>
        </p:nvSpPr>
        <p:spPr>
          <a:xfrm>
            <a:off x="4382989" y="2646180"/>
            <a:ext cx="1195325" cy="49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EC2C26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lvl1pPr>
          </a:lstStyle>
          <a:p>
            <a:pPr/>
            <a:r>
              <a:t>Features</a:t>
            </a:r>
          </a:p>
        </p:txBody>
      </p:sp>
      <p:sp>
        <p:nvSpPr>
          <p:cNvPr id="997" name="Target"/>
          <p:cNvSpPr txBox="1"/>
          <p:nvPr/>
        </p:nvSpPr>
        <p:spPr>
          <a:xfrm>
            <a:off x="7124227" y="2631781"/>
            <a:ext cx="1429579" cy="526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2400">
                <a:solidFill>
                  <a:srgbClr val="3A49D5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pPr>
            <a:r>
              <a:t>Target </a:t>
            </a:r>
            <a14:m>
              <m:oMath>
                <m:r>
                  <a:rPr xmlns:a="http://schemas.openxmlformats.org/drawingml/2006/main" sz="2500" i="1">
                    <a:solidFill>
                      <a:srgbClr val="3948D4"/>
                    </a:solidFill>
                    <a:latin typeface="Cambria Math" panose="02040503050406030204" pitchFamily="18" charset="0"/>
                  </a:rPr>
                  <m:t>(</m:t>
                </m:r>
                <m:r>
                  <a:rPr xmlns:a="http://schemas.openxmlformats.org/drawingml/2006/main" sz="2500" i="1">
                    <a:solidFill>
                      <a:srgbClr val="3948D4"/>
                    </a:solidFill>
                    <a:latin typeface="Cambria Math" panose="02040503050406030204" pitchFamily="18" charset="0"/>
                  </a:rPr>
                  <m:t>Y</m:t>
                </m:r>
                <m:r>
                  <a:rPr xmlns:a="http://schemas.openxmlformats.org/drawingml/2006/main" sz="2500" i="1">
                    <a:solidFill>
                      <a:srgbClr val="3948D4"/>
                    </a:solidFill>
                    <a:latin typeface="Cambria Math" panose="02040503050406030204" pitchFamily="18" charset="0"/>
                  </a:rPr>
                  <m:t>)</m:t>
                </m:r>
              </m:oMath>
            </a14:m>
          </a:p>
        </p:txBody>
      </p:sp>
      <p:sp>
        <p:nvSpPr>
          <p:cNvPr id="998" name="Text"/>
          <p:cNvSpPr txBox="1"/>
          <p:nvPr/>
        </p:nvSpPr>
        <p:spPr>
          <a:xfrm>
            <a:off x="2061449" y="1785329"/>
            <a:ext cx="309043" cy="4541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000">
                <a:solidFill>
                  <a:srgbClr val="EC2C26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lvl1pPr>
          </a:lstStyle>
          <a:p>
            <a:pPr/>
            <a14:m>
              <m:oMathPara>
                <m:oMathParaPr>
                  <m:jc m:val="left"/>
                </m:oMathParaPr>
                <m:oMath>
                  <m:sSub>
                    <m:e>
                      <m:r>
                        <a:rPr xmlns:a="http://schemas.openxmlformats.org/drawingml/2006/main" sz="2100" i="1">
                          <a:solidFill>
                            <a:srgbClr val="EC2B26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e>
                    <m:sub>
                      <m:r>
                        <a:rPr xmlns:a="http://schemas.openxmlformats.org/drawingml/2006/main" sz="2100" i="1">
                          <a:solidFill>
                            <a:srgbClr val="EC2B26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sub>
                  </m:sSub>
                </m:oMath>
              </m:oMathPara>
            </a14:m>
          </a:p>
        </p:txBody>
      </p:sp>
      <p:sp>
        <p:nvSpPr>
          <p:cNvPr id="999" name="Text"/>
          <p:cNvSpPr txBox="1"/>
          <p:nvPr/>
        </p:nvSpPr>
        <p:spPr>
          <a:xfrm>
            <a:off x="2061449" y="2128229"/>
            <a:ext cx="317943" cy="4541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000">
                <a:solidFill>
                  <a:srgbClr val="EC2C26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lvl1pPr>
          </a:lstStyle>
          <a:p>
            <a:pPr/>
            <a14:m>
              <m:oMathPara>
                <m:oMathParaPr>
                  <m:jc m:val="left"/>
                </m:oMathParaPr>
                <m:oMath>
                  <m:sSub>
                    <m:e>
                      <m:r>
                        <a:rPr xmlns:a="http://schemas.openxmlformats.org/drawingml/2006/main" sz="2100" i="1">
                          <a:solidFill>
                            <a:srgbClr val="EC2B26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e>
                    <m:sub>
                      <m:r>
                        <a:rPr xmlns:a="http://schemas.openxmlformats.org/drawingml/2006/main" sz="2100" i="1">
                          <a:solidFill>
                            <a:srgbClr val="EC2B26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b>
                  </m:sSub>
                </m:oMath>
              </m:oMathPara>
            </a14:m>
          </a:p>
        </p:txBody>
      </p:sp>
      <p:sp>
        <p:nvSpPr>
          <p:cNvPr id="1000" name="Text"/>
          <p:cNvSpPr txBox="1"/>
          <p:nvPr/>
        </p:nvSpPr>
        <p:spPr>
          <a:xfrm>
            <a:off x="8385233" y="2161939"/>
            <a:ext cx="309042" cy="4541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000">
                <a:solidFill>
                  <a:srgbClr val="3A49D5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lvl1pPr>
          </a:lstStyle>
          <a:p>
            <a:pPr/>
            <a14:m>
              <m:oMathPara>
                <m:oMathParaPr>
                  <m:jc m:val="left"/>
                </m:oMathParaPr>
                <m:oMath>
                  <m:sSub>
                    <m:e>
                      <m:r>
                        <a:rPr xmlns:a="http://schemas.openxmlformats.org/drawingml/2006/main" sz="2100" i="1">
                          <a:solidFill>
                            <a:srgbClr val="3948D4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</m:e>
                    <m:sub>
                      <m:r>
                        <a:rPr xmlns:a="http://schemas.openxmlformats.org/drawingml/2006/main" sz="2100" i="1">
                          <a:solidFill>
                            <a:srgbClr val="3948D4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b>
                  </m:sSub>
                </m:oMath>
              </m:oMathPara>
            </a14:m>
          </a:p>
        </p:txBody>
      </p:sp>
      <p:sp>
        <p:nvSpPr>
          <p:cNvPr id="1001" name="Text"/>
          <p:cNvSpPr txBox="1"/>
          <p:nvPr/>
        </p:nvSpPr>
        <p:spPr>
          <a:xfrm>
            <a:off x="8385233" y="1806339"/>
            <a:ext cx="309042" cy="4541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000">
                <a:solidFill>
                  <a:srgbClr val="3A49D5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lvl1pPr>
          </a:lstStyle>
          <a:p>
            <a:pPr/>
            <a14:m>
              <m:oMathPara>
                <m:oMathParaPr>
                  <m:jc m:val="left"/>
                </m:oMathParaPr>
                <m:oMath>
                  <m:sSub>
                    <m:e>
                      <m:r>
                        <a:rPr xmlns:a="http://schemas.openxmlformats.org/drawingml/2006/main" sz="2100" i="1">
                          <a:solidFill>
                            <a:srgbClr val="3948D4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</m:e>
                    <m:sub>
                      <m:r>
                        <a:rPr xmlns:a="http://schemas.openxmlformats.org/drawingml/2006/main" sz="2100" i="1">
                          <a:solidFill>
                            <a:srgbClr val="3948D4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sub>
                  </m:sSub>
                </m:oMath>
              </m:oMathPara>
            </a14:m>
          </a:p>
        </p:txBody>
      </p:sp>
      <p:sp>
        <p:nvSpPr>
          <p:cNvPr id="1002" name="Text Placeholder 2"/>
          <p:cNvSpPr/>
          <p:nvPr/>
        </p:nvSpPr>
        <p:spPr>
          <a:xfrm>
            <a:off x="2253004" y="3924984"/>
            <a:ext cx="6112238" cy="21128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 defTabSz="914400">
              <a:lnSpc>
                <a:spcPct val="95000"/>
              </a:lnSpc>
              <a:spcBef>
                <a:spcPts val="1200"/>
              </a:spcBef>
              <a:defRPr sz="24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pPr>
            <a:r>
              <a:t>Features – characteristics of an object </a:t>
            </a:r>
            <a14:m>
              <m:oMath>
                <m:r>
                  <a:rPr xmlns:a="http://schemas.openxmlformats.org/drawingml/2006/main" sz="25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(</m:t>
                </m:r>
                <m:r>
                  <a:rPr xmlns:a="http://schemas.openxmlformats.org/drawingml/2006/main" sz="25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x</m:t>
                </m:r>
                <m:r>
                  <a:rPr xmlns:a="http://schemas.openxmlformats.org/drawingml/2006/main" sz="25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)</m:t>
                </m:r>
              </m:oMath>
            </a14:m>
            <a:r>
              <a:t>.</a:t>
            </a:r>
          </a:p>
        </p:txBody>
      </p:sp>
      <p:sp>
        <p:nvSpPr>
          <p:cNvPr id="1003" name="Text Placeholder 3"/>
          <p:cNvSpPr/>
          <p:nvPr/>
        </p:nvSpPr>
        <p:spPr>
          <a:xfrm>
            <a:off x="2087562" y="225425"/>
            <a:ext cx="6443122" cy="5601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defTabSz="777240">
              <a:lnSpc>
                <a:spcPct val="95000"/>
              </a:lnSpc>
              <a:spcBef>
                <a:spcPts val="1000"/>
              </a:spcBef>
              <a:defRPr sz="2720">
                <a:solidFill>
                  <a:srgbClr val="FFFFFF"/>
                </a:solidFill>
                <a:latin typeface="HSE Sans Bold"/>
                <a:ea typeface="HSE Sans Bold"/>
                <a:cs typeface="HSE Sans Bold"/>
                <a:sym typeface="HSE Sans Bold"/>
              </a:defRPr>
            </a:lvl1pPr>
          </a:lstStyle>
          <a:p>
            <a:pPr/>
            <a:r>
              <a:t>Apartment Pricing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Text Placeholder 1"/>
          <p:cNvSpPr txBox="1"/>
          <p:nvPr>
            <p:ph type="body" sz="quarter" idx="1"/>
          </p:nvPr>
        </p:nvSpPr>
        <p:spPr>
          <a:xfrm>
            <a:off x="2087563" y="6490010"/>
            <a:ext cx="2606676" cy="367991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006" name="Text Placeholder 3"/>
          <p:cNvSpPr/>
          <p:nvPr/>
        </p:nvSpPr>
        <p:spPr>
          <a:xfrm>
            <a:off x="2087562" y="225425"/>
            <a:ext cx="6443122" cy="5601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defTabSz="777240">
              <a:lnSpc>
                <a:spcPct val="95000"/>
              </a:lnSpc>
              <a:spcBef>
                <a:spcPts val="1000"/>
              </a:spcBef>
              <a:defRPr sz="2720">
                <a:solidFill>
                  <a:srgbClr val="FFFFFF"/>
                </a:solidFill>
                <a:latin typeface="HSE Sans Bold"/>
                <a:ea typeface="HSE Sans Bold"/>
                <a:cs typeface="HSE Sans Bold"/>
                <a:sym typeface="HSE Sans Bold"/>
              </a:defRPr>
            </a:lvl1pPr>
          </a:lstStyle>
          <a:p>
            <a:pPr/>
            <a:r>
              <a:t>Model</a:t>
            </a:r>
          </a:p>
        </p:txBody>
      </p:sp>
      <p:sp>
        <p:nvSpPr>
          <p:cNvPr id="1007" name="Text Placeholder 2"/>
          <p:cNvSpPr/>
          <p:nvPr/>
        </p:nvSpPr>
        <p:spPr>
          <a:xfrm>
            <a:off x="2235339" y="895343"/>
            <a:ext cx="6545635" cy="43225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 defTabSz="914400">
              <a:lnSpc>
                <a:spcPct val="95000"/>
              </a:lnSpc>
              <a:spcBef>
                <a:spcPts val="1200"/>
              </a:spcBef>
              <a:defRPr sz="24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pPr>
            <a14:m>
              <m:oMath>
                <m:r>
                  <a:rPr xmlns:a="http://schemas.openxmlformats.org/drawingml/2006/main" sz="25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a</m:t>
                </m:r>
              </m:oMath>
            </a14:m>
            <a:r>
              <a:t> – </a:t>
            </a:r>
            <a:r>
              <a:rPr>
                <a:latin typeface="HSE Sans Bold"/>
                <a:ea typeface="HSE Sans Bold"/>
                <a:cs typeface="HSE Sans Bold"/>
                <a:sym typeface="HSE Sans Bold"/>
              </a:rPr>
              <a:t>model/algorithm</a:t>
            </a:r>
          </a:p>
          <a:p>
            <a:pPr lvl="1" marL="621631" indent="-240631" defTabSz="914400">
              <a:lnSpc>
                <a:spcPct val="95000"/>
              </a:lnSpc>
              <a:spcBef>
                <a:spcPts val="1200"/>
              </a:spcBef>
              <a:buSzPct val="100000"/>
              <a:buChar char="•"/>
              <a:defRPr sz="24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pPr>
            <a14:m>
              <m:oMath>
                <m:r>
                  <a:rPr xmlns:a="http://schemas.openxmlformats.org/drawingml/2006/main" sz="25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a</m:t>
                </m:r>
                <m:r>
                  <a:rPr xmlns:a="http://schemas.openxmlformats.org/drawingml/2006/main" sz="25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(</m:t>
                </m:r>
                <m:r>
                  <a:rPr xmlns:a="http://schemas.openxmlformats.org/drawingml/2006/main" sz="25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x</m:t>
                </m:r>
                <m:r>
                  <a:rPr xmlns:a="http://schemas.openxmlformats.org/drawingml/2006/main" sz="25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)</m:t>
                </m:r>
                <m:r>
                  <a:rPr xmlns:a="http://schemas.openxmlformats.org/drawingml/2006/main" sz="25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≈</m:t>
                </m:r>
                <m:r>
                  <a:rPr xmlns:a="http://schemas.openxmlformats.org/drawingml/2006/main" sz="25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y</m:t>
                </m:r>
              </m:oMath>
            </a14:m>
            <a:r>
              <a:t> maps objects into targets</a:t>
            </a:r>
          </a:p>
          <a:p>
            <a:pPr lvl="1" marL="621631" indent="-240631" defTabSz="914400">
              <a:lnSpc>
                <a:spcPct val="95000"/>
              </a:lnSpc>
              <a:spcBef>
                <a:spcPts val="1200"/>
              </a:spcBef>
              <a:buSzPct val="100000"/>
              <a:buChar char="•"/>
              <a:defRPr sz="24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pPr>
            <a:r>
              <a:t>function that outputs prediction for a given object</a:t>
            </a:r>
          </a:p>
          <a:p>
            <a:pPr defTabSz="914400">
              <a:lnSpc>
                <a:spcPct val="95000"/>
              </a:lnSpc>
              <a:spcBef>
                <a:spcPts val="1200"/>
              </a:spcBef>
              <a:defRPr sz="24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pPr>
          </a:p>
          <a:p>
            <a:pPr defTabSz="914400">
              <a:lnSpc>
                <a:spcPct val="95000"/>
              </a:lnSpc>
              <a:spcBef>
                <a:spcPts val="1200"/>
              </a:spcBef>
              <a:defRPr sz="24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pPr>
            <a:r>
              <a:t>We want predictions of </a:t>
            </a:r>
            <a14:m>
              <m:oMath>
                <m:r>
                  <a:rPr xmlns:a="http://schemas.openxmlformats.org/drawingml/2006/main" sz="25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a</m:t>
                </m:r>
                <m:r>
                  <a:rPr xmlns:a="http://schemas.openxmlformats.org/drawingml/2006/main" sz="25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(</m:t>
                </m:r>
                <m:r>
                  <a:rPr xmlns:a="http://schemas.openxmlformats.org/drawingml/2006/main" sz="25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x</m:t>
                </m:r>
                <m:r>
                  <a:rPr xmlns:a="http://schemas.openxmlformats.org/drawingml/2006/main" sz="25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)</m:t>
                </m:r>
              </m:oMath>
            </a14:m>
            <a:r>
              <a:t> to be as close to target value </a:t>
            </a:r>
            <a14:m>
              <m:oMath>
                <m:r>
                  <a:rPr xmlns:a="http://schemas.openxmlformats.org/drawingml/2006/main" sz="25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y</m:t>
                </m:r>
              </m:oMath>
            </a14:m>
            <a:r>
              <a:t> as possible.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Text Placeholder 1"/>
          <p:cNvSpPr txBox="1"/>
          <p:nvPr>
            <p:ph type="body" sz="quarter" idx="1"/>
          </p:nvPr>
        </p:nvSpPr>
        <p:spPr>
          <a:xfrm>
            <a:off x="2087563" y="6490010"/>
            <a:ext cx="2606676" cy="367991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010" name="Text Placeholder 3"/>
          <p:cNvSpPr/>
          <p:nvPr/>
        </p:nvSpPr>
        <p:spPr>
          <a:xfrm>
            <a:off x="2087562" y="225425"/>
            <a:ext cx="6443122" cy="5601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defTabSz="777240">
              <a:lnSpc>
                <a:spcPct val="95000"/>
              </a:lnSpc>
              <a:spcBef>
                <a:spcPts val="1000"/>
              </a:spcBef>
              <a:defRPr sz="2720">
                <a:solidFill>
                  <a:srgbClr val="FFFFFF"/>
                </a:solidFill>
                <a:latin typeface="HSE Sans Bold"/>
                <a:ea typeface="HSE Sans Bold"/>
                <a:cs typeface="HSE Sans Bold"/>
                <a:sym typeface="HSE Sans Bold"/>
              </a:defRPr>
            </a:lvl1pPr>
          </a:lstStyle>
          <a:p>
            <a:pPr/>
            <a:r>
              <a:t>Apartment Pricing</a:t>
            </a:r>
          </a:p>
        </p:txBody>
      </p:sp>
      <p:graphicFrame>
        <p:nvGraphicFramePr>
          <p:cNvPr id="1011" name="Table 1"/>
          <p:cNvGraphicFramePr/>
          <p:nvPr/>
        </p:nvGraphicFramePr>
        <p:xfrm>
          <a:off x="2922355" y="1183382"/>
          <a:ext cx="6112238" cy="1041401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{8F44A2F1-9E1F-4B54-A3A2-5F16C0AD49E2}</a:tableStyleId>
              </a:tblPr>
              <a:tblGrid>
                <a:gridCol w="1219907"/>
                <a:gridCol w="1378754"/>
                <a:gridCol w="1492034"/>
                <a:gridCol w="947780"/>
              </a:tblGrid>
              <a:tr h="670874">
                <a:tc>
                  <a:txBody>
                    <a:bodyPr/>
                    <a:lstStyle/>
                    <a:p>
                      <a:pPr algn="ctr" defTabSz="914400">
                        <a:defRPr b="0" sz="1800">
                          <a:sym typeface="HSE Sans Bold"/>
                        </a:defRPr>
                      </a:pPr>
                      <a:r>
                        <a:t>living area (m</a:t>
                      </a:r>
                      <a:r>
                        <a:rPr baseline="31999"/>
                        <a:t>2</a:t>
                      </a:r>
                      <a:r>
                        <a:t>)</a:t>
                      </a:r>
                    </a:p>
                  </a:txBody>
                  <a:tcPr marL="0" marR="0" marT="0" marB="0" anchor="ctr" anchorCtr="0" horzOverflow="overflow">
                    <a:solidFill>
                      <a:schemeClr val="accent3">
                        <a:lumOff val="-1294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  <a:sym typeface="HSE Sans Bold"/>
                        </a:rPr>
                        <a:t>year of construction</a:t>
                      </a:r>
                    </a:p>
                  </a:txBody>
                  <a:tcPr marL="0" marR="0" marT="0" marB="0" anchor="ctr" anchorCtr="0" horzOverflow="overflow">
                    <a:solidFill>
                      <a:schemeClr val="accent3">
                        <a:lumOff val="-1294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  <a:sym typeface="HSE Sans Bold"/>
                        </a:rPr>
                        <a:t>distance to subway (km)</a:t>
                      </a:r>
                    </a:p>
                  </a:txBody>
                  <a:tcPr marL="0" marR="0" marT="0" marB="0" anchor="ctr" anchorCtr="0" horzOverflow="overflow">
                    <a:solidFill>
                      <a:schemeClr val="accent3">
                        <a:lumOff val="-1294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  <a:sym typeface="HSE Sans Bold"/>
                        </a:rPr>
                        <a:t>price (thou $)</a:t>
                      </a:r>
                    </a:p>
                  </a:txBody>
                  <a:tcPr marL="0" marR="0" marT="0" marB="0" anchor="ctr" anchorCtr="0" horzOverflow="overflow">
                    <a:solidFill>
                      <a:schemeClr val="accent3">
                        <a:lumOff val="-12941"/>
                      </a:schemeClr>
                    </a:solidFill>
                  </a:tcPr>
                </a:tc>
              </a:tr>
              <a:tr h="358228">
                <a:tc>
                  <a:txBody>
                    <a:bodyPr/>
                    <a:lstStyle/>
                    <a:p>
                      <a:pPr algn="ctr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  <a:sym typeface="HSE Sans Regular"/>
                        </a:rPr>
                        <a:t>63</a:t>
                      </a:r>
                    </a:p>
                  </a:txBody>
                  <a:tcPr marL="0" marR="0" marT="0" marB="0" anchor="ctr" anchorCtr="0" horzOverflow="overflow">
                    <a:solidFill>
                      <a:schemeClr val="accent3">
                        <a:lumOff val="8823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  <a:sym typeface="HSE Sans Regular"/>
                        </a:rPr>
                        <a:t>1995</a:t>
                      </a:r>
                    </a:p>
                  </a:txBody>
                  <a:tcPr marL="0" marR="0" marT="0" marB="0" anchor="ctr" anchorCtr="0" horzOverflow="overflow">
                    <a:solidFill>
                      <a:schemeClr val="accent3">
                        <a:lumOff val="8823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  <a:sym typeface="HSE Sans Regular"/>
                        </a:rPr>
                        <a:t>1.2</a:t>
                      </a:r>
                    </a:p>
                  </a:txBody>
                  <a:tcPr marL="0" marR="0" marT="0" marB="0" anchor="ctr" anchorCtr="0" horzOverflow="overflow">
                    <a:solidFill>
                      <a:schemeClr val="accent3">
                        <a:lumOff val="8823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  <a:sym typeface="HSE Sans Regular"/>
                        </a:rPr>
                        <a:t>202</a:t>
                      </a:r>
                    </a:p>
                  </a:txBody>
                  <a:tcPr marL="0" marR="0" marT="0" marB="0" anchor="ctr" anchorCtr="0" horzOverflow="overflow">
                    <a:solidFill>
                      <a:schemeClr val="accent3">
                        <a:lumOff val="8823"/>
                      </a:schemeClr>
                    </a:solidFill>
                  </a:tcPr>
                </a:tc>
              </a:tr>
              <a:tr h="358228">
                <a:tc>
                  <a:txBody>
                    <a:bodyPr/>
                    <a:lstStyle/>
                    <a:p>
                      <a:pPr algn="ctr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  <a:sym typeface="HSE Sans Regular"/>
                        </a:rPr>
                        <a:t>82</a:t>
                      </a:r>
                    </a:p>
                  </a:txBody>
                  <a:tcPr marL="0" marR="0" marT="0" marB="0" anchor="ctr" anchorCtr="0" horzOverflow="overflow">
                    <a:solidFill>
                      <a:schemeClr val="accent3">
                        <a:lumOff val="8823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  <a:sym typeface="HSE Sans Regular"/>
                        </a:rPr>
                        <a:t>1983</a:t>
                      </a:r>
                    </a:p>
                  </a:txBody>
                  <a:tcPr marL="0" marR="0" marT="0" marB="0" anchor="ctr" anchorCtr="0" horzOverflow="overflow">
                    <a:solidFill>
                      <a:schemeClr val="accent3">
                        <a:lumOff val="8823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  <a:sym typeface="HSE Sans Regular"/>
                        </a:rPr>
                        <a:t>2.3</a:t>
                      </a:r>
                    </a:p>
                  </a:txBody>
                  <a:tcPr marL="0" marR="0" marT="0" marB="0" anchor="ctr" anchorCtr="0" horzOverflow="overflow">
                    <a:solidFill>
                      <a:schemeClr val="accent3">
                        <a:lumOff val="8823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  <a:sym typeface="HSE Sans Regular"/>
                        </a:rPr>
                        <a:t>376</a:t>
                      </a:r>
                    </a:p>
                  </a:txBody>
                  <a:tcPr marL="0" marR="0" marT="0" marB="0" anchor="ctr" anchorCtr="0" horzOverflow="overflow">
                    <a:solidFill>
                      <a:schemeClr val="accent3">
                        <a:lumOff val="8823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012" name="Rectangle"/>
          <p:cNvSpPr/>
          <p:nvPr/>
        </p:nvSpPr>
        <p:spPr>
          <a:xfrm>
            <a:off x="2926092" y="1178548"/>
            <a:ext cx="4069709" cy="1384792"/>
          </a:xfrm>
          <a:prstGeom prst="rect">
            <a:avLst/>
          </a:prstGeom>
          <a:ln w="19050">
            <a:solidFill>
              <a:srgbClr val="EC2C26"/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013" name="Rectangle"/>
          <p:cNvSpPr/>
          <p:nvPr/>
        </p:nvSpPr>
        <p:spPr>
          <a:xfrm>
            <a:off x="7020707" y="1182747"/>
            <a:ext cx="942653" cy="1384793"/>
          </a:xfrm>
          <a:prstGeom prst="rect">
            <a:avLst/>
          </a:prstGeom>
          <a:ln w="19050">
            <a:solidFill>
              <a:srgbClr val="3A49D5"/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014" name="Text"/>
          <p:cNvSpPr txBox="1"/>
          <p:nvPr/>
        </p:nvSpPr>
        <p:spPr>
          <a:xfrm>
            <a:off x="2572324" y="1766548"/>
            <a:ext cx="309042" cy="4541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000">
                <a:solidFill>
                  <a:srgbClr val="EC2C26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lvl1pPr>
          </a:lstStyle>
          <a:p>
            <a:pPr/>
            <a14:m>
              <m:oMathPara>
                <m:oMathParaPr>
                  <m:jc m:val="left"/>
                </m:oMathParaPr>
                <m:oMath>
                  <m:sSub>
                    <m:e>
                      <m:r>
                        <a:rPr xmlns:a="http://schemas.openxmlformats.org/drawingml/2006/main" sz="2100" i="1">
                          <a:solidFill>
                            <a:srgbClr val="EC2B26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e>
                    <m:sub>
                      <m:r>
                        <a:rPr xmlns:a="http://schemas.openxmlformats.org/drawingml/2006/main" sz="2100" i="1">
                          <a:solidFill>
                            <a:srgbClr val="EC2B26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sub>
                  </m:sSub>
                </m:oMath>
              </m:oMathPara>
            </a14:m>
          </a:p>
        </p:txBody>
      </p:sp>
      <p:sp>
        <p:nvSpPr>
          <p:cNvPr id="1015" name="Text"/>
          <p:cNvSpPr txBox="1"/>
          <p:nvPr/>
        </p:nvSpPr>
        <p:spPr>
          <a:xfrm>
            <a:off x="2572324" y="2109448"/>
            <a:ext cx="317942" cy="4541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000">
                <a:solidFill>
                  <a:srgbClr val="EC2C26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lvl1pPr>
          </a:lstStyle>
          <a:p>
            <a:pPr/>
            <a14:m>
              <m:oMathPara>
                <m:oMathParaPr>
                  <m:jc m:val="left"/>
                </m:oMathParaPr>
                <m:oMath>
                  <m:sSub>
                    <m:e>
                      <m:r>
                        <a:rPr xmlns:a="http://schemas.openxmlformats.org/drawingml/2006/main" sz="2100" i="1">
                          <a:solidFill>
                            <a:srgbClr val="EC2B26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e>
                    <m:sub>
                      <m:r>
                        <a:rPr xmlns:a="http://schemas.openxmlformats.org/drawingml/2006/main" sz="2100" i="1">
                          <a:solidFill>
                            <a:srgbClr val="EC2B26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b>
                  </m:sSub>
                </m:oMath>
              </m:oMathPara>
            </a14:m>
          </a:p>
        </p:txBody>
      </p:sp>
      <p:sp>
        <p:nvSpPr>
          <p:cNvPr id="1016" name="Text"/>
          <p:cNvSpPr txBox="1"/>
          <p:nvPr/>
        </p:nvSpPr>
        <p:spPr>
          <a:xfrm>
            <a:off x="8002384" y="2122958"/>
            <a:ext cx="309042" cy="4541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000">
                <a:solidFill>
                  <a:srgbClr val="3A49D5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lvl1pPr>
          </a:lstStyle>
          <a:p>
            <a:pPr/>
            <a14:m>
              <m:oMathPara>
                <m:oMathParaPr>
                  <m:jc m:val="left"/>
                </m:oMathParaPr>
                <m:oMath>
                  <m:sSub>
                    <m:e>
                      <m:r>
                        <a:rPr xmlns:a="http://schemas.openxmlformats.org/drawingml/2006/main" sz="2100" i="1">
                          <a:solidFill>
                            <a:srgbClr val="3948D4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</m:e>
                    <m:sub>
                      <m:r>
                        <a:rPr xmlns:a="http://schemas.openxmlformats.org/drawingml/2006/main" sz="2100" i="1">
                          <a:solidFill>
                            <a:srgbClr val="3948D4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b>
                  </m:sSub>
                </m:oMath>
              </m:oMathPara>
            </a14:m>
          </a:p>
        </p:txBody>
      </p:sp>
      <p:sp>
        <p:nvSpPr>
          <p:cNvPr id="1017" name="Text"/>
          <p:cNvSpPr txBox="1"/>
          <p:nvPr/>
        </p:nvSpPr>
        <p:spPr>
          <a:xfrm>
            <a:off x="8002384" y="1767358"/>
            <a:ext cx="309042" cy="4541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000">
                <a:solidFill>
                  <a:srgbClr val="3A49D5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lvl1pPr>
          </a:lstStyle>
          <a:p>
            <a:pPr/>
            <a14:m>
              <m:oMathPara>
                <m:oMathParaPr>
                  <m:jc m:val="left"/>
                </m:oMathParaPr>
                <m:oMath>
                  <m:sSub>
                    <m:e>
                      <m:r>
                        <a:rPr xmlns:a="http://schemas.openxmlformats.org/drawingml/2006/main" sz="2100" i="1">
                          <a:solidFill>
                            <a:srgbClr val="3948D4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</m:e>
                    <m:sub>
                      <m:r>
                        <a:rPr xmlns:a="http://schemas.openxmlformats.org/drawingml/2006/main" sz="2100" i="1">
                          <a:solidFill>
                            <a:srgbClr val="3948D4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sub>
                  </m:sSub>
                </m:oMath>
              </m:oMathPara>
            </a14:m>
          </a:p>
        </p:txBody>
      </p:sp>
      <p:sp>
        <p:nvSpPr>
          <p:cNvPr id="1018" name="Text Placeholder 2"/>
          <p:cNvSpPr/>
          <p:nvPr/>
        </p:nvSpPr>
        <p:spPr>
          <a:xfrm>
            <a:off x="2531446" y="3201622"/>
            <a:ext cx="6545636" cy="28994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 defTabSz="914400">
              <a:lnSpc>
                <a:spcPct val="95000"/>
              </a:lnSpc>
              <a:spcBef>
                <a:spcPts val="1200"/>
              </a:spcBef>
              <a:defRPr sz="24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pPr>
            <a14:m>
              <m:oMathPara>
                <m:oMathParaPr>
                  <m:jc m:val="left"/>
                </m:oMathParaPr>
                <m:oMath>
                  <m:m>
                    <m:mPr>
                      <m:ctrlPr>
                        <a:rPr xmlns:a="http://schemas.openxmlformats.org/drawingml/2006/main" sz="25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</m:ctrlPr>
                      <m:baseJc m:val="center"/>
                      <m:plcHide m:val="on"/>
                      <m:mcs>
                        <m:mc>
                          <m:mcPr>
                            <m:count m:val="2"/>
                            <m:mcJc m:val="center"/>
                          </m:mcPr>
                        </m:mc>
                      </m:mcs>
                    </m:mPr>
                    <m:mr>
                      <m:e>
                        <m:r>
                          <a:rPr xmlns:a="http://schemas.openxmlformats.org/drawingml/2006/main" sz="25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xmlns:a="http://schemas.openxmlformats.org/drawingml/2006/main" sz="25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xmlns:a="http://schemas.openxmlformats.org/drawingml/2006/main" sz="25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xmlns:a="http://schemas.openxmlformats.org/drawingml/2006/main" sz="25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xmlns:a="http://schemas.openxmlformats.org/drawingml/2006/main" sz="25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e>
                            <m:argPr>
                              <m:scrLvl m:val="0"/>
                            </m:argPr>
                            <m:r>
                              <a:rPr xmlns:a="http://schemas.openxmlformats.org/drawingml/2006/main" sz="25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w</m:t>
                            </m:r>
                          </m:e>
                          <m:sub>
                            <m:argPr>
                              <m:scrLvl m:val="0"/>
                            </m:argPr>
                            <m:r>
                              <a:rPr xmlns:a="http://schemas.openxmlformats.org/drawingml/2006/main" sz="25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  <m:e>
                        <m:r>
                          <a:rPr xmlns:a="http://schemas.openxmlformats.org/drawingml/2006/main" sz="25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e>
                            <m:argPr>
                              <m:scrLvl m:val="0"/>
                            </m:argPr>
                            <m:r>
                              <a:rPr xmlns:a="http://schemas.openxmlformats.org/drawingml/2006/main" sz="25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w</m:t>
                            </m:r>
                          </m:e>
                          <m:sub>
                            <m:argPr>
                              <m:scrLvl m:val="0"/>
                            </m:argPr>
                            <m:r>
                              <a:rPr xmlns:a="http://schemas.openxmlformats.org/drawingml/2006/main" sz="25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xmlns:a="http://schemas.openxmlformats.org/drawingml/2006/main" sz="25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xmlns:a="http://schemas.openxmlformats.org/drawingml/2006/main" sz="25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m:rPr>
                            <m:nor/>
                          </m:rPr>
                          <a:rPr xmlns:a="http://schemas.openxmlformats.org/drawingml/2006/main" sz="25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living area</m:t>
                        </m:r>
                        <m:r>
                          <a:rPr xmlns:a="http://schemas.openxmlformats.org/drawingml/2006/main" sz="25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]</m:t>
                        </m:r>
                      </m:e>
                    </m:mr>
                    <m:mr>
                      <m:e/>
                      <m:e>
                        <m:r>
                          <a:rPr xmlns:a="http://schemas.openxmlformats.org/drawingml/2006/main" sz="25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e>
                            <m:argPr>
                              <m:scrLvl m:val="0"/>
                            </m:argPr>
                            <m:r>
                              <a:rPr xmlns:a="http://schemas.openxmlformats.org/drawingml/2006/main" sz="25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w</m:t>
                            </m:r>
                          </m:e>
                          <m:sub>
                            <m:argPr>
                              <m:scrLvl m:val="0"/>
                            </m:argPr>
                            <m:r>
                              <a:rPr xmlns:a="http://schemas.openxmlformats.org/drawingml/2006/main" sz="25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xmlns:a="http://schemas.openxmlformats.org/drawingml/2006/main" sz="25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xmlns:a="http://schemas.openxmlformats.org/drawingml/2006/main" sz="25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m:rPr>
                            <m:nor/>
                          </m:rPr>
                          <a:rPr xmlns:a="http://schemas.openxmlformats.org/drawingml/2006/main" sz="25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year of construction</m:t>
                        </m:r>
                        <m:r>
                          <a:rPr xmlns:a="http://schemas.openxmlformats.org/drawingml/2006/main" sz="25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]</m:t>
                        </m:r>
                      </m:e>
                    </m:mr>
                    <m:mr>
                      <m:e/>
                      <m:e>
                        <m:r>
                          <a:rPr xmlns:a="http://schemas.openxmlformats.org/drawingml/2006/main" sz="25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e>
                            <m:argPr>
                              <m:scrLvl m:val="0"/>
                            </m:argPr>
                            <m:r>
                              <a:rPr xmlns:a="http://schemas.openxmlformats.org/drawingml/2006/main" sz="25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w</m:t>
                            </m:r>
                          </m:e>
                          <m:sub>
                            <m:argPr>
                              <m:scrLvl m:val="0"/>
                            </m:argPr>
                            <m:r>
                              <a:rPr xmlns:a="http://schemas.openxmlformats.org/drawingml/2006/main" sz="25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xmlns:a="http://schemas.openxmlformats.org/drawingml/2006/main" sz="25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xmlns:a="http://schemas.openxmlformats.org/drawingml/2006/main" sz="25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m:rPr>
                            <m:nor/>
                          </m:rPr>
                          <a:rPr xmlns:a="http://schemas.openxmlformats.org/drawingml/2006/main" sz="25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distance to subway</m:t>
                        </m:r>
                        <m:r>
                          <a:rPr xmlns:a="http://schemas.openxmlformats.org/drawingml/2006/main" sz="25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]</m:t>
                        </m:r>
                      </m:e>
                    </m:mr>
                  </m:m>
                </m:oMath>
              </m:oMathPara>
            </a14:m>
          </a:p>
          <a:p>
            <a:pPr defTabSz="914400">
              <a:lnSpc>
                <a:spcPct val="95000"/>
              </a:lnSpc>
              <a:spcBef>
                <a:spcPts val="1200"/>
              </a:spcBef>
              <a:defRPr sz="24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pPr>
          </a:p>
          <a:p>
            <a:pPr defTabSz="914400">
              <a:lnSpc>
                <a:spcPct val="95000"/>
              </a:lnSpc>
              <a:spcBef>
                <a:spcPts val="1200"/>
              </a:spcBef>
              <a:defRPr sz="24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pPr>
            <a:r>
              <a:t>For a given house </a:t>
            </a:r>
            <a14:m>
              <m:oMath>
                <m:limUpp>
                  <m:e>
                    <m:r>
                      <a:rPr xmlns:a="http://schemas.openxmlformats.org/drawingml/2006/main" sz="25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x</m:t>
                    </m:r>
                  </m:e>
                  <m:lim>
                    <m:r>
                      <a:rPr xmlns:a="http://schemas.openxmlformats.org/drawingml/2006/main" sz="25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˜</m:t>
                    </m:r>
                  </m:lim>
                </m:limUpp>
              </m:oMath>
            </a14:m>
            <a:r>
              <a:t> we want </a:t>
            </a:r>
            <a14:m>
              <m:oMath>
                <m:r>
                  <a:rPr xmlns:a="http://schemas.openxmlformats.org/drawingml/2006/main" sz="25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a</m:t>
                </m:r>
                <m:r>
                  <a:rPr xmlns:a="http://schemas.openxmlformats.org/drawingml/2006/main" sz="25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(</m:t>
                </m:r>
                <m:limUpp>
                  <m:e>
                    <m:r>
                      <a:rPr xmlns:a="http://schemas.openxmlformats.org/drawingml/2006/main" sz="25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x</m:t>
                    </m:r>
                  </m:e>
                  <m:lim>
                    <m:r>
                      <a:rPr xmlns:a="http://schemas.openxmlformats.org/drawingml/2006/main" sz="25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˜</m:t>
                    </m:r>
                  </m:lim>
                </m:limUpp>
                <m:r>
                  <a:rPr xmlns:a="http://schemas.openxmlformats.org/drawingml/2006/main" sz="25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)</m:t>
                </m:r>
                <m:r>
                  <a:rPr xmlns:a="http://schemas.openxmlformats.org/drawingml/2006/main" sz="25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≈</m:t>
                </m:r>
                <m:limUpp>
                  <m:e>
                    <m:r>
                      <a:rPr xmlns:a="http://schemas.openxmlformats.org/drawingml/2006/main" sz="25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y</m:t>
                    </m:r>
                  </m:e>
                  <m:lim>
                    <m:r>
                      <a:rPr xmlns:a="http://schemas.openxmlformats.org/drawingml/2006/main" sz="25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˜</m:t>
                    </m:r>
                  </m:lim>
                </m:limUpp>
              </m:oMath>
            </a14:m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ext Placeholder 1"/>
          <p:cNvSpPr txBox="1"/>
          <p:nvPr>
            <p:ph type="body" sz="quarter" idx="1"/>
          </p:nvPr>
        </p:nvSpPr>
        <p:spPr>
          <a:xfrm>
            <a:off x="2087563" y="6490010"/>
            <a:ext cx="2606676" cy="367991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81" name="Text Placeholder 3"/>
          <p:cNvSpPr/>
          <p:nvPr>
            <p:ph type="body" idx="2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Sorting</a:t>
            </a:r>
          </a:p>
        </p:txBody>
      </p:sp>
      <p:sp>
        <p:nvSpPr>
          <p:cNvPr id="82" name="Sort this numbers in ascending order"/>
          <p:cNvSpPr txBox="1"/>
          <p:nvPr/>
        </p:nvSpPr>
        <p:spPr>
          <a:xfrm>
            <a:off x="2618142" y="993895"/>
            <a:ext cx="4646881" cy="485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3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lvl1pPr>
          </a:lstStyle>
          <a:p>
            <a:pPr/>
            <a:r>
              <a:t>Sort this numbers in ascending order</a:t>
            </a:r>
          </a:p>
        </p:txBody>
      </p:sp>
      <p:sp>
        <p:nvSpPr>
          <p:cNvPr id="83" name="Square"/>
          <p:cNvSpPr/>
          <p:nvPr/>
        </p:nvSpPr>
        <p:spPr>
          <a:xfrm>
            <a:off x="3835868" y="1815689"/>
            <a:ext cx="426335" cy="436895"/>
          </a:xfrm>
          <a:prstGeom prst="rect">
            <a:avLst/>
          </a:prstGeom>
          <a:ln w="15240">
            <a:solidFill>
              <a:srgbClr val="FFFFFF"/>
            </a:solidFill>
            <a:miter lim="400000"/>
          </a:ln>
        </p:spPr>
        <p:txBody>
          <a:bodyPr lIns="45719" rIns="45719"/>
          <a:lstStyle/>
          <a:p>
            <a:pPr algn="ctr">
              <a:defRPr sz="23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pPr>
          </a:p>
        </p:txBody>
      </p:sp>
      <p:sp>
        <p:nvSpPr>
          <p:cNvPr id="84" name="1"/>
          <p:cNvSpPr txBox="1"/>
          <p:nvPr/>
        </p:nvSpPr>
        <p:spPr>
          <a:xfrm>
            <a:off x="3927064" y="1785216"/>
            <a:ext cx="263551" cy="49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85" name="Square"/>
          <p:cNvSpPr/>
          <p:nvPr/>
        </p:nvSpPr>
        <p:spPr>
          <a:xfrm>
            <a:off x="4409533" y="1814975"/>
            <a:ext cx="426335" cy="436895"/>
          </a:xfrm>
          <a:prstGeom prst="rect">
            <a:avLst/>
          </a:prstGeom>
          <a:ln w="15240">
            <a:solidFill>
              <a:srgbClr val="FFFFFF"/>
            </a:solidFill>
            <a:miter lim="400000"/>
          </a:ln>
        </p:spPr>
        <p:txBody>
          <a:bodyPr lIns="45719" rIns="45719"/>
          <a:lstStyle/>
          <a:p>
            <a:pPr algn="ctr">
              <a:defRPr sz="23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pPr>
          </a:p>
        </p:txBody>
      </p:sp>
      <p:sp>
        <p:nvSpPr>
          <p:cNvPr id="86" name="4"/>
          <p:cNvSpPr txBox="1"/>
          <p:nvPr/>
        </p:nvSpPr>
        <p:spPr>
          <a:xfrm>
            <a:off x="4488029" y="1784502"/>
            <a:ext cx="276353" cy="49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lvl1pPr>
          </a:lstStyle>
          <a:p>
            <a:pPr/>
            <a:r>
              <a:t>4</a:t>
            </a:r>
          </a:p>
        </p:txBody>
      </p:sp>
      <p:sp>
        <p:nvSpPr>
          <p:cNvPr id="87" name="Square"/>
          <p:cNvSpPr/>
          <p:nvPr/>
        </p:nvSpPr>
        <p:spPr>
          <a:xfrm>
            <a:off x="4983198" y="1815689"/>
            <a:ext cx="426335" cy="436895"/>
          </a:xfrm>
          <a:prstGeom prst="rect">
            <a:avLst/>
          </a:prstGeom>
          <a:ln w="15240">
            <a:solidFill>
              <a:srgbClr val="FFFFFF"/>
            </a:solidFill>
            <a:miter lim="400000"/>
          </a:ln>
        </p:spPr>
        <p:txBody>
          <a:bodyPr lIns="45719" rIns="45719"/>
          <a:lstStyle/>
          <a:p>
            <a:pPr algn="ctr">
              <a:defRPr sz="23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pPr>
          </a:p>
        </p:txBody>
      </p:sp>
      <p:sp>
        <p:nvSpPr>
          <p:cNvPr id="88" name="6"/>
          <p:cNvSpPr txBox="1"/>
          <p:nvPr/>
        </p:nvSpPr>
        <p:spPr>
          <a:xfrm>
            <a:off x="5061694" y="1785216"/>
            <a:ext cx="273610" cy="49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lvl1pPr>
          </a:lstStyle>
          <a:p>
            <a:pPr/>
            <a:r>
              <a:t>6</a:t>
            </a:r>
          </a:p>
        </p:txBody>
      </p:sp>
      <p:sp>
        <p:nvSpPr>
          <p:cNvPr id="89" name="Square"/>
          <p:cNvSpPr/>
          <p:nvPr/>
        </p:nvSpPr>
        <p:spPr>
          <a:xfrm>
            <a:off x="5556863" y="1812979"/>
            <a:ext cx="426336" cy="436895"/>
          </a:xfrm>
          <a:prstGeom prst="rect">
            <a:avLst/>
          </a:prstGeom>
          <a:ln w="15240">
            <a:solidFill>
              <a:srgbClr val="FFFFFF"/>
            </a:solidFill>
            <a:miter lim="400000"/>
          </a:ln>
        </p:spPr>
        <p:txBody>
          <a:bodyPr lIns="45719" rIns="45719"/>
          <a:lstStyle/>
          <a:p>
            <a:pPr algn="ctr">
              <a:defRPr sz="23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pPr>
          </a:p>
        </p:txBody>
      </p:sp>
      <p:sp>
        <p:nvSpPr>
          <p:cNvPr id="90" name="3"/>
          <p:cNvSpPr txBox="1"/>
          <p:nvPr/>
        </p:nvSpPr>
        <p:spPr>
          <a:xfrm>
            <a:off x="5635360" y="1782506"/>
            <a:ext cx="266904" cy="49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91" name="Square"/>
          <p:cNvSpPr/>
          <p:nvPr/>
        </p:nvSpPr>
        <p:spPr>
          <a:xfrm>
            <a:off x="6125725" y="1808988"/>
            <a:ext cx="426335" cy="436895"/>
          </a:xfrm>
          <a:prstGeom prst="rect">
            <a:avLst/>
          </a:prstGeom>
          <a:ln w="15240">
            <a:solidFill>
              <a:srgbClr val="FFFFFF"/>
            </a:solidFill>
            <a:miter lim="400000"/>
          </a:ln>
        </p:spPr>
        <p:txBody>
          <a:bodyPr lIns="45719" rIns="45719"/>
          <a:lstStyle/>
          <a:p>
            <a:pPr algn="ctr">
              <a:defRPr sz="23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pPr>
          </a:p>
        </p:txBody>
      </p:sp>
      <p:sp>
        <p:nvSpPr>
          <p:cNvPr id="92" name="2"/>
          <p:cNvSpPr txBox="1"/>
          <p:nvPr/>
        </p:nvSpPr>
        <p:spPr>
          <a:xfrm>
            <a:off x="6204221" y="1778515"/>
            <a:ext cx="269343" cy="49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lvl1pPr>
          </a:lstStyle>
          <a:p>
            <a:pPr/>
            <a:r>
              <a:t>2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Text Placeholder 1"/>
          <p:cNvSpPr txBox="1"/>
          <p:nvPr>
            <p:ph type="body" sz="quarter" idx="1"/>
          </p:nvPr>
        </p:nvSpPr>
        <p:spPr>
          <a:xfrm>
            <a:off x="2087563" y="6490010"/>
            <a:ext cx="2606676" cy="367991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021" name="Text Placeholder 3"/>
          <p:cNvSpPr/>
          <p:nvPr/>
        </p:nvSpPr>
        <p:spPr>
          <a:xfrm>
            <a:off x="2087562" y="225425"/>
            <a:ext cx="6443122" cy="5601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defTabSz="777240">
              <a:lnSpc>
                <a:spcPct val="95000"/>
              </a:lnSpc>
              <a:spcBef>
                <a:spcPts val="1000"/>
              </a:spcBef>
              <a:defRPr sz="2720">
                <a:solidFill>
                  <a:srgbClr val="FFFFFF"/>
                </a:solidFill>
                <a:latin typeface="HSE Sans Bold"/>
                <a:ea typeface="HSE Sans Bold"/>
                <a:cs typeface="HSE Sans Bold"/>
                <a:sym typeface="HSE Sans Bold"/>
              </a:defRPr>
            </a:lvl1pPr>
          </a:lstStyle>
          <a:p>
            <a:pPr/>
            <a:r>
              <a:t>Parameters and Hyperparameters</a:t>
            </a:r>
          </a:p>
        </p:txBody>
      </p:sp>
      <p:sp>
        <p:nvSpPr>
          <p:cNvPr id="1022" name="Text Placeholder 2"/>
          <p:cNvSpPr/>
          <p:nvPr/>
        </p:nvSpPr>
        <p:spPr>
          <a:xfrm>
            <a:off x="2169057" y="1031552"/>
            <a:ext cx="6637846" cy="52124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 defTabSz="914400">
              <a:lnSpc>
                <a:spcPct val="95000"/>
              </a:lnSpc>
              <a:spcBef>
                <a:spcPts val="1200"/>
              </a:spcBef>
              <a:defRPr sz="2400">
                <a:solidFill>
                  <a:srgbClr val="FFFFFF"/>
                </a:solidFill>
                <a:latin typeface="HSE Sans Bold"/>
                <a:ea typeface="HSE Sans Bold"/>
                <a:cs typeface="HSE Sans Bold"/>
                <a:sym typeface="HSE Sans Bold"/>
              </a:defRPr>
            </a:pPr>
            <a:r>
              <a:t>Parameters:</a:t>
            </a:r>
          </a:p>
          <a:p>
            <a:pPr lvl="1" indent="228600" defTabSz="914400">
              <a:lnSpc>
                <a:spcPct val="95000"/>
              </a:lnSpc>
              <a:spcBef>
                <a:spcPts val="1200"/>
              </a:spcBef>
              <a:defRPr sz="24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pPr>
            <a:r>
              <a:t>Everything in the model </a:t>
            </a:r>
            <a14:m>
              <m:oMath>
                <m:r>
                  <a:rPr xmlns:a="http://schemas.openxmlformats.org/drawingml/2006/main" sz="25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a</m:t>
                </m:r>
              </m:oMath>
            </a14:m>
            <a:r>
              <a:t> that we learn from data</a:t>
            </a:r>
          </a:p>
          <a:p>
            <a:pPr lvl="1" indent="228600" defTabSz="914400">
              <a:lnSpc>
                <a:spcPct val="95000"/>
              </a:lnSpc>
              <a:spcBef>
                <a:spcPts val="1200"/>
              </a:spcBef>
              <a:defRPr sz="24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pPr>
          </a:p>
          <a:p>
            <a:pPr defTabSz="914400">
              <a:lnSpc>
                <a:spcPct val="95000"/>
              </a:lnSpc>
              <a:spcBef>
                <a:spcPts val="1200"/>
              </a:spcBef>
              <a:defRPr sz="2400">
                <a:solidFill>
                  <a:srgbClr val="FFFFFF"/>
                </a:solidFill>
                <a:latin typeface="HSE Sans Bold"/>
                <a:ea typeface="HSE Sans Bold"/>
                <a:cs typeface="HSE Sans Bold"/>
                <a:sym typeface="HSE Sans Bold"/>
              </a:defRPr>
            </a:pPr>
            <a:r>
              <a:t>Hyperparameters:</a:t>
            </a:r>
          </a:p>
          <a:p>
            <a:pPr lvl="1" indent="228600" defTabSz="914400">
              <a:lnSpc>
                <a:spcPct val="95000"/>
              </a:lnSpc>
              <a:spcBef>
                <a:spcPts val="1200"/>
              </a:spcBef>
              <a:defRPr sz="24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pPr>
            <a:r>
              <a:t>Configurations of </a:t>
            </a:r>
            <a14:m>
              <m:oMath>
                <m:r>
                  <a:rPr xmlns:a="http://schemas.openxmlformats.org/drawingml/2006/main" sz="25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a</m:t>
                </m:r>
              </m:oMath>
            </a14:m>
            <a:r>
              <a:t> and training procedure that is determined before learning starts.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Text Placeholder 1"/>
          <p:cNvSpPr txBox="1"/>
          <p:nvPr>
            <p:ph type="body" sz="quarter" idx="1"/>
          </p:nvPr>
        </p:nvSpPr>
        <p:spPr>
          <a:xfrm>
            <a:off x="2087563" y="6490010"/>
            <a:ext cx="2606676" cy="367991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025" name="Text Placeholder 3"/>
          <p:cNvSpPr/>
          <p:nvPr/>
        </p:nvSpPr>
        <p:spPr>
          <a:xfrm>
            <a:off x="2087562" y="225425"/>
            <a:ext cx="6443122" cy="5601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defTabSz="777240">
              <a:lnSpc>
                <a:spcPct val="95000"/>
              </a:lnSpc>
              <a:spcBef>
                <a:spcPts val="1000"/>
              </a:spcBef>
              <a:defRPr sz="2720">
                <a:solidFill>
                  <a:srgbClr val="FFFFFF"/>
                </a:solidFill>
                <a:latin typeface="HSE Sans Bold"/>
                <a:ea typeface="HSE Sans Bold"/>
                <a:cs typeface="HSE Sans Bold"/>
                <a:sym typeface="HSE Sans Bold"/>
              </a:defRPr>
            </a:lvl1pPr>
          </a:lstStyle>
          <a:p>
            <a:pPr/>
            <a:r>
              <a:t>Example</a:t>
            </a:r>
          </a:p>
        </p:txBody>
      </p:sp>
      <p:graphicFrame>
        <p:nvGraphicFramePr>
          <p:cNvPr id="1026" name="Table 1"/>
          <p:cNvGraphicFramePr/>
          <p:nvPr/>
        </p:nvGraphicFramePr>
        <p:xfrm>
          <a:off x="4496385" y="959054"/>
          <a:ext cx="6112238" cy="1041401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{8F44A2F1-9E1F-4B54-A3A2-5F16C0AD49E2}</a:tableStyleId>
              </a:tblPr>
              <a:tblGrid>
                <a:gridCol w="1219907"/>
                <a:gridCol w="947780"/>
              </a:tblGrid>
              <a:tr h="670874">
                <a:tc>
                  <a:txBody>
                    <a:bodyPr/>
                    <a:lstStyle/>
                    <a:p>
                      <a:pPr algn="ctr" defTabSz="914400">
                        <a:defRPr b="0" sz="1800">
                          <a:sym typeface="HSE Sans Bold"/>
                        </a:defRPr>
                      </a:pPr>
                      <a:r>
                        <a:t>living area (m</a:t>
                      </a:r>
                      <a:r>
                        <a:rPr baseline="31999"/>
                        <a:t>2</a:t>
                      </a:r>
                      <a:r>
                        <a:t>)</a:t>
                      </a:r>
                    </a:p>
                  </a:txBody>
                  <a:tcPr marL="0" marR="0" marT="0" marB="0" anchor="ctr" anchorCtr="0" horzOverflow="overflow">
                    <a:solidFill>
                      <a:schemeClr val="accent3">
                        <a:lumOff val="-1294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  <a:sym typeface="HSE Sans Bold"/>
                        </a:rPr>
                        <a:t>price (thou $)</a:t>
                      </a:r>
                    </a:p>
                  </a:txBody>
                  <a:tcPr marL="0" marR="0" marT="0" marB="0" anchor="ctr" anchorCtr="0" horzOverflow="overflow">
                    <a:solidFill>
                      <a:schemeClr val="accent3">
                        <a:lumOff val="-12941"/>
                      </a:schemeClr>
                    </a:solidFill>
                  </a:tcPr>
                </a:tc>
              </a:tr>
              <a:tr h="358228">
                <a:tc>
                  <a:txBody>
                    <a:bodyPr/>
                    <a:lstStyle/>
                    <a:p>
                      <a:pPr algn="ctr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  <a:sym typeface="HSE Sans Regular"/>
                        </a:rPr>
                        <a:t>63</a:t>
                      </a:r>
                    </a:p>
                  </a:txBody>
                  <a:tcPr marL="0" marR="0" marT="0" marB="0" anchor="ctr" anchorCtr="0" horzOverflow="overflow">
                    <a:solidFill>
                      <a:schemeClr val="accent3">
                        <a:lumOff val="8823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  <a:sym typeface="HSE Sans Regular"/>
                        </a:rPr>
                        <a:t>202</a:t>
                      </a:r>
                    </a:p>
                  </a:txBody>
                  <a:tcPr marL="0" marR="0" marT="0" marB="0" anchor="ctr" anchorCtr="0" horzOverflow="overflow">
                    <a:solidFill>
                      <a:schemeClr val="accent3">
                        <a:lumOff val="8823"/>
                      </a:schemeClr>
                    </a:solidFill>
                  </a:tcPr>
                </a:tc>
              </a:tr>
              <a:tr h="358228">
                <a:tc>
                  <a:txBody>
                    <a:bodyPr/>
                    <a:lstStyle/>
                    <a:p>
                      <a:pPr algn="ctr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  <a:sym typeface="HSE Sans Regular"/>
                        </a:rPr>
                        <a:t>82</a:t>
                      </a:r>
                    </a:p>
                  </a:txBody>
                  <a:tcPr marL="0" marR="0" marT="0" marB="0" anchor="ctr" anchorCtr="0" horzOverflow="overflow">
                    <a:solidFill>
                      <a:schemeClr val="accent3">
                        <a:lumOff val="8823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  <a:sym typeface="HSE Sans Regular"/>
                        </a:rPr>
                        <a:t>376</a:t>
                      </a:r>
                    </a:p>
                  </a:txBody>
                  <a:tcPr marL="0" marR="0" marT="0" marB="0" anchor="ctr" anchorCtr="0" horzOverflow="overflow">
                    <a:solidFill>
                      <a:schemeClr val="accent3">
                        <a:lumOff val="8823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027" name="Rectangle"/>
          <p:cNvSpPr/>
          <p:nvPr/>
        </p:nvSpPr>
        <p:spPr>
          <a:xfrm>
            <a:off x="4494515" y="960324"/>
            <a:ext cx="1198876" cy="1384793"/>
          </a:xfrm>
          <a:prstGeom prst="rect">
            <a:avLst/>
          </a:prstGeom>
          <a:ln w="19050">
            <a:solidFill>
              <a:srgbClr val="EC2C26"/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028" name="Rectangle"/>
          <p:cNvSpPr/>
          <p:nvPr/>
        </p:nvSpPr>
        <p:spPr>
          <a:xfrm>
            <a:off x="5716635" y="960324"/>
            <a:ext cx="942654" cy="1384793"/>
          </a:xfrm>
          <a:prstGeom prst="rect">
            <a:avLst/>
          </a:prstGeom>
          <a:ln w="19050">
            <a:solidFill>
              <a:srgbClr val="3A49D5"/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029" name="Text"/>
          <p:cNvSpPr txBox="1"/>
          <p:nvPr/>
        </p:nvSpPr>
        <p:spPr>
          <a:xfrm>
            <a:off x="4146353" y="1542220"/>
            <a:ext cx="309043" cy="4541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000">
                <a:solidFill>
                  <a:srgbClr val="EC2C26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lvl1pPr>
          </a:lstStyle>
          <a:p>
            <a:pPr/>
            <a14:m>
              <m:oMathPara>
                <m:oMathParaPr>
                  <m:jc m:val="left"/>
                </m:oMathParaPr>
                <m:oMath>
                  <m:sSub>
                    <m:e>
                      <m:r>
                        <a:rPr xmlns:a="http://schemas.openxmlformats.org/drawingml/2006/main" sz="2100" i="1">
                          <a:solidFill>
                            <a:srgbClr val="EC2B26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e>
                    <m:sub>
                      <m:r>
                        <a:rPr xmlns:a="http://schemas.openxmlformats.org/drawingml/2006/main" sz="2100" i="1">
                          <a:solidFill>
                            <a:srgbClr val="EC2B26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sub>
                  </m:sSub>
                </m:oMath>
              </m:oMathPara>
            </a14:m>
          </a:p>
        </p:txBody>
      </p:sp>
      <p:sp>
        <p:nvSpPr>
          <p:cNvPr id="1030" name="Text"/>
          <p:cNvSpPr txBox="1"/>
          <p:nvPr/>
        </p:nvSpPr>
        <p:spPr>
          <a:xfrm>
            <a:off x="4146353" y="1885120"/>
            <a:ext cx="317943" cy="4541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000">
                <a:solidFill>
                  <a:srgbClr val="EC2C26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lvl1pPr>
          </a:lstStyle>
          <a:p>
            <a:pPr/>
            <a14:m>
              <m:oMathPara>
                <m:oMathParaPr>
                  <m:jc m:val="left"/>
                </m:oMathParaPr>
                <m:oMath>
                  <m:sSub>
                    <m:e>
                      <m:r>
                        <a:rPr xmlns:a="http://schemas.openxmlformats.org/drawingml/2006/main" sz="2100" i="1">
                          <a:solidFill>
                            <a:srgbClr val="EC2B26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e>
                    <m:sub>
                      <m:r>
                        <a:rPr xmlns:a="http://schemas.openxmlformats.org/drawingml/2006/main" sz="2100" i="1">
                          <a:solidFill>
                            <a:srgbClr val="EC2B26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b>
                  </m:sSub>
                </m:oMath>
              </m:oMathPara>
            </a14:m>
          </a:p>
        </p:txBody>
      </p:sp>
      <p:sp>
        <p:nvSpPr>
          <p:cNvPr id="1031" name="Text"/>
          <p:cNvSpPr txBox="1"/>
          <p:nvPr/>
        </p:nvSpPr>
        <p:spPr>
          <a:xfrm>
            <a:off x="6723672" y="1888686"/>
            <a:ext cx="309042" cy="4541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000">
                <a:solidFill>
                  <a:srgbClr val="3A49D5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lvl1pPr>
          </a:lstStyle>
          <a:p>
            <a:pPr/>
            <a14:m>
              <m:oMathPara>
                <m:oMathParaPr>
                  <m:jc m:val="left"/>
                </m:oMathParaPr>
                <m:oMath>
                  <m:sSub>
                    <m:e>
                      <m:r>
                        <a:rPr xmlns:a="http://schemas.openxmlformats.org/drawingml/2006/main" sz="2100" i="1">
                          <a:solidFill>
                            <a:srgbClr val="3948D4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</m:e>
                    <m:sub>
                      <m:r>
                        <a:rPr xmlns:a="http://schemas.openxmlformats.org/drawingml/2006/main" sz="2100" i="1">
                          <a:solidFill>
                            <a:srgbClr val="3948D4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b>
                  </m:sSub>
                </m:oMath>
              </m:oMathPara>
            </a14:m>
          </a:p>
        </p:txBody>
      </p:sp>
      <p:sp>
        <p:nvSpPr>
          <p:cNvPr id="1032" name="Text"/>
          <p:cNvSpPr txBox="1"/>
          <p:nvPr/>
        </p:nvSpPr>
        <p:spPr>
          <a:xfrm>
            <a:off x="6723672" y="1533086"/>
            <a:ext cx="309042" cy="4541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000">
                <a:solidFill>
                  <a:srgbClr val="3A49D5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lvl1pPr>
          </a:lstStyle>
          <a:p>
            <a:pPr/>
            <a14:m>
              <m:oMathPara>
                <m:oMathParaPr>
                  <m:jc m:val="left"/>
                </m:oMathParaPr>
                <m:oMath>
                  <m:sSub>
                    <m:e>
                      <m:r>
                        <a:rPr xmlns:a="http://schemas.openxmlformats.org/drawingml/2006/main" sz="2100" i="1">
                          <a:solidFill>
                            <a:srgbClr val="3948D4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</m:e>
                    <m:sub>
                      <m:r>
                        <a:rPr xmlns:a="http://schemas.openxmlformats.org/drawingml/2006/main" sz="2100" i="1">
                          <a:solidFill>
                            <a:srgbClr val="3948D4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sub>
                  </m:sSub>
                </m:oMath>
              </m:oMathPara>
            </a14:m>
          </a:p>
        </p:txBody>
      </p:sp>
      <p:sp>
        <p:nvSpPr>
          <p:cNvPr id="1033" name="Text Placeholder 2"/>
          <p:cNvSpPr/>
          <p:nvPr/>
        </p:nvSpPr>
        <p:spPr>
          <a:xfrm>
            <a:off x="2169057" y="3006256"/>
            <a:ext cx="6545636" cy="28994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 defTabSz="914400">
              <a:lnSpc>
                <a:spcPct val="95000"/>
              </a:lnSpc>
              <a:spcBef>
                <a:spcPts val="1200"/>
              </a:spcBef>
              <a:defRPr sz="24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pPr>
            <a14:m>
              <m:oMathPara>
                <m:oMathParaPr>
                  <m:jc m:val="left"/>
                </m:oMathParaPr>
                <m:oMath>
                  <m:m>
                    <m:mPr>
                      <m:ctrlPr>
                        <a:rPr xmlns:a="http://schemas.openxmlformats.org/drawingml/2006/main" sz="25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</m:ctrlPr>
                      <m:baseJc m:val="center"/>
                      <m:plcHide m:val="on"/>
                      <m:mcs>
                        <m:mc>
                          <m:mcPr>
                            <m:count m:val="2"/>
                            <m:mcJc m:val="center"/>
                          </m:mcPr>
                        </m:mc>
                      </m:mcs>
                    </m:mPr>
                    <m:mr>
                      <m:e>
                        <m:r>
                          <a:rPr xmlns:a="http://schemas.openxmlformats.org/drawingml/2006/main" sz="25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xmlns:a="http://schemas.openxmlformats.org/drawingml/2006/main" sz="25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xmlns:a="http://schemas.openxmlformats.org/drawingml/2006/main" sz="25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xmlns:a="http://schemas.openxmlformats.org/drawingml/2006/main" sz="25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e>
                        <m:r>
                          <a:rPr xmlns:a="http://schemas.openxmlformats.org/drawingml/2006/main" sz="25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e>
                            <m:argPr>
                              <m:scrLvl m:val="0"/>
                            </m:argPr>
                            <m:r>
                              <a:rPr xmlns:a="http://schemas.openxmlformats.org/drawingml/2006/main" sz="25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w</m:t>
                            </m:r>
                          </m:e>
                          <m:sub>
                            <m:argPr>
                              <m:scrLvl m:val="0"/>
                            </m:argPr>
                            <m:r>
                              <a:rPr xmlns:a="http://schemas.openxmlformats.org/drawingml/2006/main" sz="25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xmlns:a="http://schemas.openxmlformats.org/drawingml/2006/main" sz="25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e>
                            <m:argPr>
                              <m:scrLvl m:val="0"/>
                            </m:argPr>
                            <m:r>
                              <a:rPr xmlns:a="http://schemas.openxmlformats.org/drawingml/2006/main" sz="25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w</m:t>
                            </m:r>
                          </m:e>
                          <m:sub>
                            <m:argPr>
                              <m:scrLvl m:val="0"/>
                            </m:argPr>
                            <m:r>
                              <a:rPr xmlns:a="http://schemas.openxmlformats.org/drawingml/2006/main" sz="25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xmlns:a="http://schemas.openxmlformats.org/drawingml/2006/main" sz="25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xmlns:a="http://schemas.openxmlformats.org/drawingml/2006/main" sz="25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m:rPr>
                            <m:nor/>
                          </m:rPr>
                          <a:rPr xmlns:a="http://schemas.openxmlformats.org/drawingml/2006/main" sz="25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living area</m:t>
                        </m:r>
                        <m:r>
                          <a:rPr xmlns:a="http://schemas.openxmlformats.org/drawingml/2006/main" sz="25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]</m:t>
                        </m:r>
                      </m:e>
                    </m:mr>
                    <m:mr>
                      <m:e/>
                      <m:e>
                        <m:r>
                          <a:rPr xmlns:a="http://schemas.openxmlformats.org/drawingml/2006/main" sz="25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e>
                            <m:argPr>
                              <m:scrLvl m:val="0"/>
                            </m:argPr>
                            <m:r>
                              <a:rPr xmlns:a="http://schemas.openxmlformats.org/drawingml/2006/main" sz="25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w</m:t>
                            </m:r>
                          </m:e>
                          <m:sub>
                            <m:argPr>
                              <m:scrLvl m:val="0"/>
                            </m:argPr>
                            <m:r>
                              <a:rPr xmlns:a="http://schemas.openxmlformats.org/drawingml/2006/main" sz="25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xmlns:a="http://schemas.openxmlformats.org/drawingml/2006/main" sz="25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xmlns:a="http://schemas.openxmlformats.org/drawingml/2006/main" sz="25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m:rPr>
                            <m:nor/>
                          </m:rPr>
                          <a:rPr xmlns:a="http://schemas.openxmlformats.org/drawingml/2006/main" sz="25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living area</m:t>
                        </m:r>
                        <m:sSup>
                          <m:e>
                            <m:argPr>
                              <m:scrLvl m:val="0"/>
                            </m:argPr>
                            <m:r>
                              <a:rPr xmlns:a="http://schemas.openxmlformats.org/drawingml/2006/main" sz="25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]</m:t>
                            </m:r>
                          </m:e>
                          <m:sup>
                            <m:argPr>
                              <m:scrLvl m:val="0"/>
                            </m:argPr>
                            <m:r>
                              <a:rPr xmlns:a="http://schemas.openxmlformats.org/drawingml/2006/main" sz="25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xmlns:a="http://schemas.openxmlformats.org/drawingml/2006/main" sz="25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xmlns:a="http://schemas.openxmlformats.org/drawingml/2006/main" sz="25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…</m:t>
                        </m:r>
                        <m:r>
                          <a:rPr xmlns:a="http://schemas.openxmlformats.org/drawingml/2006/main" sz="25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e>
                            <m:argPr>
                              <m:scrLvl m:val="0"/>
                            </m:argPr>
                            <m:r>
                              <a:rPr xmlns:a="http://schemas.openxmlformats.org/drawingml/2006/main" sz="25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w</m:t>
                            </m:r>
                          </m:e>
                          <m:sub>
                            <m:argPr>
                              <m:scrLvl m:val="0"/>
                            </m:argPr>
                            <m:r>
                              <a:rPr xmlns:a="http://schemas.openxmlformats.org/drawingml/2006/main" sz="25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p</m:t>
                            </m:r>
                          </m:sub>
                        </m:sSub>
                        <m:r>
                          <a:rPr xmlns:a="http://schemas.openxmlformats.org/drawingml/2006/main" sz="25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xmlns:a="http://schemas.openxmlformats.org/drawingml/2006/main" sz="25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m:rPr>
                            <m:nor/>
                          </m:rPr>
                          <a:rPr xmlns:a="http://schemas.openxmlformats.org/drawingml/2006/main" sz="25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living area</m:t>
                        </m:r>
                        <m:sSup>
                          <m:e>
                            <m:argPr>
                              <m:scrLvl m:val="0"/>
                            </m:argPr>
                            <m:r>
                              <a:rPr xmlns:a="http://schemas.openxmlformats.org/drawingml/2006/main" sz="25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]</m:t>
                            </m:r>
                          </m:e>
                          <m:sup>
                            <m:argPr>
                              <m:scrLvl m:val="0"/>
                            </m:argPr>
                            <m:r>
                              <a:rPr xmlns:a="http://schemas.openxmlformats.org/drawingml/2006/main" sz="25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p</m:t>
                            </m:r>
                          </m:sup>
                        </m:sSup>
                      </m:e>
                    </m:mr>
                  </m:m>
                </m:oMath>
              </m:oMathPara>
            </a14:m>
          </a:p>
          <a:p>
            <a:pPr defTabSz="914400">
              <a:lnSpc>
                <a:spcPct val="95000"/>
              </a:lnSpc>
              <a:spcBef>
                <a:spcPts val="1200"/>
              </a:spcBef>
              <a:defRPr sz="24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pPr>
          </a:p>
          <a:p>
            <a:pPr marL="240631" indent="-240631" defTabSz="914400">
              <a:lnSpc>
                <a:spcPct val="95000"/>
              </a:lnSpc>
              <a:spcBef>
                <a:spcPts val="1200"/>
              </a:spcBef>
              <a:buSzPct val="100000"/>
              <a:buChar char="•"/>
              <a:defRPr sz="24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pPr>
            <a:r>
              <a:t>Weights </a:t>
            </a:r>
            <a14:m>
              <m:oMath>
                <m:sSub>
                  <m:e>
                    <m:r>
                      <a:rPr xmlns:a="http://schemas.openxmlformats.org/drawingml/2006/main" sz="25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w</m:t>
                    </m:r>
                  </m:e>
                  <m:sub>
                    <m:r>
                      <a:rPr xmlns:a="http://schemas.openxmlformats.org/drawingml/2006/main" sz="25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0</m:t>
                    </m:r>
                  </m:sub>
                </m:sSub>
                <m:r>
                  <a:rPr xmlns:a="http://schemas.openxmlformats.org/drawingml/2006/main" sz="25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,</m:t>
                </m:r>
                <m:r>
                  <a:rPr xmlns:a="http://schemas.openxmlformats.org/drawingml/2006/main" sz="25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…</m:t>
                </m:r>
                <m:r>
                  <a:rPr xmlns:a="http://schemas.openxmlformats.org/drawingml/2006/main" sz="25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,</m:t>
                </m:r>
                <m:sSub>
                  <m:e>
                    <m:r>
                      <a:rPr xmlns:a="http://schemas.openxmlformats.org/drawingml/2006/main" sz="25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w</m:t>
                    </m:r>
                  </m:e>
                  <m:sub>
                    <m:r>
                      <a:rPr xmlns:a="http://schemas.openxmlformats.org/drawingml/2006/main" sz="25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p</m:t>
                    </m:r>
                  </m:sub>
                </m:sSub>
              </m:oMath>
            </a14:m>
            <a:r>
              <a:t> – </a:t>
            </a:r>
            <a:r>
              <a:rPr>
                <a:latin typeface="HSE Sans Bold"/>
                <a:ea typeface="HSE Sans Bold"/>
                <a:cs typeface="HSE Sans Bold"/>
                <a:sym typeface="HSE Sans Bold"/>
              </a:rPr>
              <a:t>parameters</a:t>
            </a:r>
          </a:p>
          <a:p>
            <a:pPr marL="240631" indent="-240631" defTabSz="914400">
              <a:lnSpc>
                <a:spcPct val="95000"/>
              </a:lnSpc>
              <a:spcBef>
                <a:spcPts val="1200"/>
              </a:spcBef>
              <a:buSzPct val="100000"/>
              <a:buChar char="•"/>
              <a:defRPr sz="24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pPr>
            <a:r>
              <a:t>Degree of a polynomial </a:t>
            </a:r>
            <a14:m>
              <m:oMath>
                <m:r>
                  <a:rPr xmlns:a="http://schemas.openxmlformats.org/drawingml/2006/main" sz="25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p</m:t>
                </m:r>
              </m:oMath>
            </a14:m>
            <a:r>
              <a:t> – </a:t>
            </a:r>
            <a:r>
              <a:rPr>
                <a:latin typeface="HSE Sans Bold"/>
                <a:ea typeface="HSE Sans Bold"/>
                <a:cs typeface="HSE Sans Bold"/>
                <a:sym typeface="HSE Sans Bold"/>
              </a:rPr>
              <a:t>hyperparameter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Text Placeholder 1"/>
          <p:cNvSpPr txBox="1"/>
          <p:nvPr>
            <p:ph type="body" sz="quarter" idx="1"/>
          </p:nvPr>
        </p:nvSpPr>
        <p:spPr>
          <a:xfrm>
            <a:off x="2087563" y="6490010"/>
            <a:ext cx="2606676" cy="367991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036" name="Text Placeholder 3"/>
          <p:cNvSpPr/>
          <p:nvPr/>
        </p:nvSpPr>
        <p:spPr>
          <a:xfrm>
            <a:off x="2087562" y="225425"/>
            <a:ext cx="6443122" cy="5601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defTabSz="777240">
              <a:lnSpc>
                <a:spcPct val="95000"/>
              </a:lnSpc>
              <a:spcBef>
                <a:spcPts val="1000"/>
              </a:spcBef>
              <a:defRPr sz="2720">
                <a:solidFill>
                  <a:srgbClr val="FFFFFF"/>
                </a:solidFill>
                <a:latin typeface="HSE Sans Bold"/>
                <a:ea typeface="HSE Sans Bold"/>
                <a:cs typeface="HSE Sans Bold"/>
                <a:sym typeface="HSE Sans Bold"/>
              </a:defRPr>
            </a:lvl1pPr>
          </a:lstStyle>
          <a:p>
            <a:pPr/>
            <a:r>
              <a:t>Loss function</a:t>
            </a:r>
          </a:p>
        </p:txBody>
      </p:sp>
      <p:sp>
        <p:nvSpPr>
          <p:cNvPr id="1037" name="Text Placeholder 2"/>
          <p:cNvSpPr/>
          <p:nvPr/>
        </p:nvSpPr>
        <p:spPr>
          <a:xfrm>
            <a:off x="2161815" y="891852"/>
            <a:ext cx="6687984" cy="56150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 defTabSz="914400">
              <a:lnSpc>
                <a:spcPct val="95000"/>
              </a:lnSpc>
              <a:spcBef>
                <a:spcPts val="1200"/>
              </a:spcBef>
              <a:defRPr sz="24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pPr>
            <a:r>
              <a:t>For a given object </a:t>
            </a:r>
            <a14:m>
              <m:oMath>
                <m:r>
                  <a:rPr xmlns:a="http://schemas.openxmlformats.org/drawingml/2006/main" sz="25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x</m:t>
                </m:r>
              </m:oMath>
            </a14:m>
            <a:r>
              <a:t> we want </a:t>
            </a:r>
            <a14:m>
              <m:oMath>
                <m:r>
                  <a:rPr xmlns:a="http://schemas.openxmlformats.org/drawingml/2006/main" sz="25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a</m:t>
                </m:r>
                <m:r>
                  <a:rPr xmlns:a="http://schemas.openxmlformats.org/drawingml/2006/main" sz="25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(</m:t>
                </m:r>
                <m:r>
                  <a:rPr xmlns:a="http://schemas.openxmlformats.org/drawingml/2006/main" sz="25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x</m:t>
                </m:r>
                <m:r>
                  <a:rPr xmlns:a="http://schemas.openxmlformats.org/drawingml/2006/main" sz="25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)</m:t>
                </m:r>
                <m:r>
                  <a:rPr xmlns:a="http://schemas.openxmlformats.org/drawingml/2006/main" sz="25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≈</m:t>
                </m:r>
                <m:r>
                  <a:rPr xmlns:a="http://schemas.openxmlformats.org/drawingml/2006/main" sz="25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y</m:t>
                </m:r>
              </m:oMath>
            </a14:m>
            <a:r>
              <a:t>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Text Placeholder 1"/>
          <p:cNvSpPr txBox="1"/>
          <p:nvPr>
            <p:ph type="body" sz="quarter" idx="1"/>
          </p:nvPr>
        </p:nvSpPr>
        <p:spPr>
          <a:xfrm>
            <a:off x="2087563" y="6490010"/>
            <a:ext cx="2606676" cy="367991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040" name="Text Placeholder 3"/>
          <p:cNvSpPr/>
          <p:nvPr/>
        </p:nvSpPr>
        <p:spPr>
          <a:xfrm>
            <a:off x="2087562" y="225425"/>
            <a:ext cx="6443122" cy="5601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defTabSz="777240">
              <a:lnSpc>
                <a:spcPct val="95000"/>
              </a:lnSpc>
              <a:spcBef>
                <a:spcPts val="1000"/>
              </a:spcBef>
              <a:defRPr sz="2720">
                <a:solidFill>
                  <a:srgbClr val="FFFFFF"/>
                </a:solidFill>
                <a:latin typeface="HSE Sans Bold"/>
                <a:ea typeface="HSE Sans Bold"/>
                <a:cs typeface="HSE Sans Bold"/>
                <a:sym typeface="HSE Sans Bold"/>
              </a:defRPr>
            </a:lvl1pPr>
          </a:lstStyle>
          <a:p>
            <a:pPr/>
            <a:r>
              <a:t>Loss function</a:t>
            </a:r>
          </a:p>
        </p:txBody>
      </p:sp>
      <p:sp>
        <p:nvSpPr>
          <p:cNvPr id="1041" name="Text Placeholder 2"/>
          <p:cNvSpPr/>
          <p:nvPr/>
        </p:nvSpPr>
        <p:spPr>
          <a:xfrm>
            <a:off x="2161815" y="891852"/>
            <a:ext cx="6687984" cy="56150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 defTabSz="914400">
              <a:lnSpc>
                <a:spcPct val="95000"/>
              </a:lnSpc>
              <a:spcBef>
                <a:spcPts val="1200"/>
              </a:spcBef>
              <a:defRPr sz="24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pPr>
            <a:r>
              <a:t>For a given object </a:t>
            </a:r>
            <a14:m>
              <m:oMath>
                <m:r>
                  <a:rPr xmlns:a="http://schemas.openxmlformats.org/drawingml/2006/main" sz="25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x</m:t>
                </m:r>
              </m:oMath>
            </a14:m>
            <a:r>
              <a:t> we want </a:t>
            </a:r>
            <a14:m>
              <m:oMath>
                <m:r>
                  <a:rPr xmlns:a="http://schemas.openxmlformats.org/drawingml/2006/main" sz="25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a</m:t>
                </m:r>
                <m:r>
                  <a:rPr xmlns:a="http://schemas.openxmlformats.org/drawingml/2006/main" sz="25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(</m:t>
                </m:r>
                <m:r>
                  <a:rPr xmlns:a="http://schemas.openxmlformats.org/drawingml/2006/main" sz="25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x</m:t>
                </m:r>
                <m:r>
                  <a:rPr xmlns:a="http://schemas.openxmlformats.org/drawingml/2006/main" sz="25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)</m:t>
                </m:r>
                <m:r>
                  <a:rPr xmlns:a="http://schemas.openxmlformats.org/drawingml/2006/main" sz="25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≈</m:t>
                </m:r>
                <m:r>
                  <a:rPr xmlns:a="http://schemas.openxmlformats.org/drawingml/2006/main" sz="25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y</m:t>
                </m:r>
              </m:oMath>
            </a14:m>
            <a:r>
              <a:t>.</a:t>
            </a:r>
          </a:p>
          <a:p>
            <a:pPr defTabSz="914400">
              <a:lnSpc>
                <a:spcPct val="95000"/>
              </a:lnSpc>
              <a:spcBef>
                <a:spcPts val="1200"/>
              </a:spcBef>
              <a:defRPr sz="24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pPr>
          </a:p>
          <a:p>
            <a:pPr defTabSz="914400">
              <a:lnSpc>
                <a:spcPct val="95000"/>
              </a:lnSpc>
              <a:spcBef>
                <a:spcPts val="1200"/>
              </a:spcBef>
              <a:defRPr sz="24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pPr>
            <a14:m>
              <m:oMath>
                <m:r>
                  <a:rPr xmlns:a="http://schemas.openxmlformats.org/drawingml/2006/main" sz="25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l</m:t>
                </m:r>
                <m:r>
                  <a:rPr xmlns:a="http://schemas.openxmlformats.org/drawingml/2006/main" sz="25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(</m:t>
                </m:r>
                <m:r>
                  <a:rPr xmlns:a="http://schemas.openxmlformats.org/drawingml/2006/main" sz="25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a</m:t>
                </m:r>
                <m:r>
                  <a:rPr xmlns:a="http://schemas.openxmlformats.org/drawingml/2006/main" sz="25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(</m:t>
                </m:r>
                <m:r>
                  <a:rPr xmlns:a="http://schemas.openxmlformats.org/drawingml/2006/main" sz="25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x</m:t>
                </m:r>
                <m:r>
                  <a:rPr xmlns:a="http://schemas.openxmlformats.org/drawingml/2006/main" sz="25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)</m:t>
                </m:r>
                <m:r>
                  <a:rPr xmlns:a="http://schemas.openxmlformats.org/drawingml/2006/main" sz="25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,</m:t>
                </m:r>
                <m:r>
                  <a:rPr xmlns:a="http://schemas.openxmlformats.org/drawingml/2006/main" sz="25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y</m:t>
                </m:r>
                <m:r>
                  <a:rPr xmlns:a="http://schemas.openxmlformats.org/drawingml/2006/main" sz="25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)</m:t>
                </m:r>
              </m:oMath>
            </a14:m>
            <a:r>
              <a:t> – error function.</a:t>
            </a:r>
            <a:br/>
            <a:r>
              <a:t>It measures how different </a:t>
            </a:r>
            <a14:m>
              <m:oMath>
                <m:r>
                  <a:rPr xmlns:a="http://schemas.openxmlformats.org/drawingml/2006/main" sz="25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a</m:t>
                </m:r>
                <m:r>
                  <a:rPr xmlns:a="http://schemas.openxmlformats.org/drawingml/2006/main" sz="25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(</m:t>
                </m:r>
                <m:r>
                  <a:rPr xmlns:a="http://schemas.openxmlformats.org/drawingml/2006/main" sz="25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x</m:t>
                </m:r>
                <m:r>
                  <a:rPr xmlns:a="http://schemas.openxmlformats.org/drawingml/2006/main" sz="25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)</m:t>
                </m:r>
                <m:r>
                  <m:rPr>
                    <m:nor/>
                  </m:rPr>
                  <a:rPr xmlns:a="http://schemas.openxmlformats.org/drawingml/2006/main" sz="25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is from</m:t>
                </m:r>
                <m:r>
                  <a:rPr xmlns:a="http://schemas.openxmlformats.org/drawingml/2006/main" sz="25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y</m:t>
                </m:r>
              </m:oMath>
            </a14:m>
            <a:r>
              <a:t>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Text Placeholder 1"/>
          <p:cNvSpPr txBox="1"/>
          <p:nvPr>
            <p:ph type="body" sz="quarter" idx="1"/>
          </p:nvPr>
        </p:nvSpPr>
        <p:spPr>
          <a:xfrm>
            <a:off x="2087563" y="6490010"/>
            <a:ext cx="2606676" cy="367991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044" name="Text Placeholder 3"/>
          <p:cNvSpPr/>
          <p:nvPr/>
        </p:nvSpPr>
        <p:spPr>
          <a:xfrm>
            <a:off x="2087562" y="225425"/>
            <a:ext cx="6443122" cy="5601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defTabSz="777240">
              <a:lnSpc>
                <a:spcPct val="95000"/>
              </a:lnSpc>
              <a:spcBef>
                <a:spcPts val="1000"/>
              </a:spcBef>
              <a:defRPr sz="2720">
                <a:solidFill>
                  <a:srgbClr val="FFFFFF"/>
                </a:solidFill>
                <a:latin typeface="HSE Sans Bold"/>
                <a:ea typeface="HSE Sans Bold"/>
                <a:cs typeface="HSE Sans Bold"/>
                <a:sym typeface="HSE Sans Bold"/>
              </a:defRPr>
            </a:lvl1pPr>
          </a:lstStyle>
          <a:p>
            <a:pPr/>
            <a:r>
              <a:t>Loss function</a:t>
            </a:r>
          </a:p>
        </p:txBody>
      </p:sp>
      <p:sp>
        <p:nvSpPr>
          <p:cNvPr id="1045" name="Text Placeholder 2"/>
          <p:cNvSpPr/>
          <p:nvPr/>
        </p:nvSpPr>
        <p:spPr>
          <a:xfrm>
            <a:off x="2161815" y="891852"/>
            <a:ext cx="6687984" cy="56150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 defTabSz="914400">
              <a:lnSpc>
                <a:spcPct val="95000"/>
              </a:lnSpc>
              <a:spcBef>
                <a:spcPts val="1200"/>
              </a:spcBef>
              <a:defRPr sz="24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pPr>
            <a:r>
              <a:t>For a given object </a:t>
            </a:r>
            <a14:m>
              <m:oMath>
                <m:r>
                  <a:rPr xmlns:a="http://schemas.openxmlformats.org/drawingml/2006/main" sz="25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x</m:t>
                </m:r>
              </m:oMath>
            </a14:m>
            <a:r>
              <a:t> we want </a:t>
            </a:r>
            <a14:m>
              <m:oMath>
                <m:r>
                  <a:rPr xmlns:a="http://schemas.openxmlformats.org/drawingml/2006/main" sz="25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a</m:t>
                </m:r>
                <m:r>
                  <a:rPr xmlns:a="http://schemas.openxmlformats.org/drawingml/2006/main" sz="25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(</m:t>
                </m:r>
                <m:r>
                  <a:rPr xmlns:a="http://schemas.openxmlformats.org/drawingml/2006/main" sz="25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x</m:t>
                </m:r>
                <m:r>
                  <a:rPr xmlns:a="http://schemas.openxmlformats.org/drawingml/2006/main" sz="25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)</m:t>
                </m:r>
                <m:r>
                  <a:rPr xmlns:a="http://schemas.openxmlformats.org/drawingml/2006/main" sz="25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≈</m:t>
                </m:r>
                <m:r>
                  <a:rPr xmlns:a="http://schemas.openxmlformats.org/drawingml/2006/main" sz="25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y</m:t>
                </m:r>
              </m:oMath>
            </a14:m>
            <a:r>
              <a:t>.</a:t>
            </a:r>
          </a:p>
          <a:p>
            <a:pPr defTabSz="914400">
              <a:lnSpc>
                <a:spcPct val="95000"/>
              </a:lnSpc>
              <a:spcBef>
                <a:spcPts val="1200"/>
              </a:spcBef>
              <a:defRPr sz="24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pPr>
          </a:p>
          <a:p>
            <a:pPr defTabSz="914400">
              <a:lnSpc>
                <a:spcPct val="95000"/>
              </a:lnSpc>
              <a:spcBef>
                <a:spcPts val="1200"/>
              </a:spcBef>
              <a:defRPr sz="24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pPr>
            <a14:m>
              <m:oMath>
                <m:r>
                  <a:rPr xmlns:a="http://schemas.openxmlformats.org/drawingml/2006/main" sz="25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l</m:t>
                </m:r>
                <m:r>
                  <a:rPr xmlns:a="http://schemas.openxmlformats.org/drawingml/2006/main" sz="25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(</m:t>
                </m:r>
                <m:r>
                  <a:rPr xmlns:a="http://schemas.openxmlformats.org/drawingml/2006/main" sz="25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a</m:t>
                </m:r>
                <m:r>
                  <a:rPr xmlns:a="http://schemas.openxmlformats.org/drawingml/2006/main" sz="25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(</m:t>
                </m:r>
                <m:r>
                  <a:rPr xmlns:a="http://schemas.openxmlformats.org/drawingml/2006/main" sz="25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x</m:t>
                </m:r>
                <m:r>
                  <a:rPr xmlns:a="http://schemas.openxmlformats.org/drawingml/2006/main" sz="25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)</m:t>
                </m:r>
                <m:r>
                  <a:rPr xmlns:a="http://schemas.openxmlformats.org/drawingml/2006/main" sz="25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,</m:t>
                </m:r>
                <m:r>
                  <a:rPr xmlns:a="http://schemas.openxmlformats.org/drawingml/2006/main" sz="25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y</m:t>
                </m:r>
                <m:r>
                  <a:rPr xmlns:a="http://schemas.openxmlformats.org/drawingml/2006/main" sz="25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)</m:t>
                </m:r>
              </m:oMath>
            </a14:m>
            <a:r>
              <a:t> – error function.</a:t>
            </a:r>
            <a:br/>
            <a:r>
              <a:t>It measures how different </a:t>
            </a:r>
            <a14:m>
              <m:oMath>
                <m:r>
                  <a:rPr xmlns:a="http://schemas.openxmlformats.org/drawingml/2006/main" sz="25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a</m:t>
                </m:r>
                <m:r>
                  <a:rPr xmlns:a="http://schemas.openxmlformats.org/drawingml/2006/main" sz="25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(</m:t>
                </m:r>
                <m:r>
                  <a:rPr xmlns:a="http://schemas.openxmlformats.org/drawingml/2006/main" sz="25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x</m:t>
                </m:r>
                <m:r>
                  <a:rPr xmlns:a="http://schemas.openxmlformats.org/drawingml/2006/main" sz="25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)</m:t>
                </m:r>
                <m:r>
                  <m:rPr>
                    <m:nor/>
                  </m:rPr>
                  <a:rPr xmlns:a="http://schemas.openxmlformats.org/drawingml/2006/main" sz="25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is from</m:t>
                </m:r>
                <m:r>
                  <a:rPr xmlns:a="http://schemas.openxmlformats.org/drawingml/2006/main" sz="25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y</m:t>
                </m:r>
              </m:oMath>
            </a14:m>
            <a:r>
              <a:t>.</a:t>
            </a:r>
          </a:p>
          <a:p>
            <a:pPr defTabSz="914400">
              <a:lnSpc>
                <a:spcPct val="95000"/>
              </a:lnSpc>
              <a:spcBef>
                <a:spcPts val="1200"/>
              </a:spcBef>
              <a:defRPr sz="24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pPr>
          </a:p>
          <a:p>
            <a:pPr defTabSz="914400">
              <a:lnSpc>
                <a:spcPct val="95000"/>
              </a:lnSpc>
              <a:spcBef>
                <a:spcPts val="1200"/>
              </a:spcBef>
              <a:defRPr sz="24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pPr>
            <a:r>
              <a:rPr>
                <a:latin typeface="HSE Sans Bold"/>
                <a:ea typeface="HSE Sans Bold"/>
                <a:cs typeface="HSE Sans Bold"/>
                <a:sym typeface="HSE Sans Bold"/>
              </a:rPr>
              <a:t>Loss function</a:t>
            </a:r>
            <a:r>
              <a:t> measures average error over the whole dataset </a:t>
            </a:r>
            <a14:m>
              <m:oMath>
                <m:r>
                  <a:rPr xmlns:a="http://schemas.openxmlformats.org/drawingml/2006/main" sz="25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X</m:t>
                </m:r>
              </m:oMath>
            </a14:m>
            <a:r>
              <a:t>.</a:t>
            </a:r>
          </a:p>
          <a:p>
            <a:pPr algn="ctr" defTabSz="914400">
              <a:lnSpc>
                <a:spcPct val="95000"/>
              </a:lnSpc>
              <a:spcBef>
                <a:spcPts val="1200"/>
              </a:spcBef>
              <a:defRPr sz="24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pPr>
            <a14:m>
              <m:oMathPara>
                <m:oMathParaPr>
                  <m:jc m:val="center"/>
                </m:oMathParaPr>
                <m:oMath>
                  <m:r>
                    <a:rPr xmlns:a="http://schemas.openxmlformats.org/drawingml/2006/main" sz="2500" i="1">
                      <a:solidFill>
                        <a:srgbClr val="FFFFFF"/>
                      </a:solidFill>
                      <a:latin typeface="Cambria Math" panose="02040503050406030204" pitchFamily="18" charset="0"/>
                    </a:rPr>
                    <m:t>L</m:t>
                  </m:r>
                  <m:r>
                    <a:rPr xmlns:a="http://schemas.openxmlformats.org/drawingml/2006/main" sz="2500" i="1">
                      <a:solidFill>
                        <a:srgbClr val="FFFFFF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2500" i="1">
                      <a:solidFill>
                        <a:srgbClr val="FFFFFF"/>
                      </a:solidFill>
                      <a:latin typeface="Cambria Math" panose="02040503050406030204" pitchFamily="18" charset="0"/>
                    </a:rPr>
                    <m:t>a</m:t>
                  </m:r>
                  <m:r>
                    <a:rPr xmlns:a="http://schemas.openxmlformats.org/drawingml/2006/main" sz="2500" i="1">
                      <a:solidFill>
                        <a:srgbClr val="FFFFFF"/>
                      </a:solidFill>
                      <a:latin typeface="Cambria Math" panose="02040503050406030204" pitchFamily="18" charset="0"/>
                    </a:rPr>
                    <m:t>,</m:t>
                  </m:r>
                  <m:r>
                    <a:rPr xmlns:a="http://schemas.openxmlformats.org/drawingml/2006/main" sz="2500" i="1">
                      <a:solidFill>
                        <a:srgbClr val="FFFFFF"/>
                      </a:solidFill>
                      <a:latin typeface="Cambria Math" panose="02040503050406030204" pitchFamily="18" charset="0"/>
                    </a:rPr>
                    <m:t>X</m:t>
                  </m:r>
                  <m:r>
                    <a:rPr xmlns:a="http://schemas.openxmlformats.org/drawingml/2006/main" sz="2500" i="1">
                      <a:solidFill>
                        <a:srgbClr val="FFFFFF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2500" i="1">
                      <a:solidFill>
                        <a:srgbClr val="FFFFFF"/>
                      </a:solidFill>
                      <a:latin typeface="Cambria Math" panose="02040503050406030204" pitchFamily="18" charset="0"/>
                    </a:rPr>
                    <m:t>=</m:t>
                  </m:r>
                  <m:f>
                    <m:fPr>
                      <m:ctrlPr>
                        <a:rPr xmlns:a="http://schemas.openxmlformats.org/drawingml/2006/main" sz="25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r>
                        <a:rPr xmlns:a="http://schemas.openxmlformats.org/drawingml/2006/main" sz="25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num>
                    <m:den>
                      <m:r>
                        <a:rPr xmlns:a="http://schemas.openxmlformats.org/drawingml/2006/main" sz="25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xmlns:a="http://schemas.openxmlformats.org/drawingml/2006/main" sz="25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xmlns:a="http://schemas.openxmlformats.org/drawingml/2006/main" sz="25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</m:den>
                  </m:f>
                  <m:limUpp>
                    <m:e>
                      <m:limLow>
                        <m:e>
                          <m:r>
                            <a:rPr xmlns:a="http://schemas.openxmlformats.org/drawingml/2006/main" sz="25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∑</m:t>
                          </m:r>
                        </m:e>
                        <m:lim>
                          <m:r>
                            <a:rPr xmlns:a="http://schemas.openxmlformats.org/drawingml/2006/main" sz="25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xmlns:a="http://schemas.openxmlformats.org/drawingml/2006/main" sz="25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xmlns:a="http://schemas.openxmlformats.org/drawingml/2006/main" sz="25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lim>
                      </m:limLow>
                    </m:e>
                    <m:lim>
                      <m:r>
                        <a:rPr xmlns:a="http://schemas.openxmlformats.org/drawingml/2006/main" sz="25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xmlns:a="http://schemas.openxmlformats.org/drawingml/2006/main" sz="25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xmlns:a="http://schemas.openxmlformats.org/drawingml/2006/main" sz="25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</m:lim>
                  </m:limUpp>
                  <m:r>
                    <a:rPr xmlns:a="http://schemas.openxmlformats.org/drawingml/2006/main" sz="2500" i="1">
                      <a:solidFill>
                        <a:srgbClr val="FFFFFF"/>
                      </a:solidFill>
                      <a:latin typeface="Cambria Math" panose="02040503050406030204" pitchFamily="18" charset="0"/>
                    </a:rPr>
                    <m:t>l</m:t>
                  </m:r>
                  <m:r>
                    <a:rPr xmlns:a="http://schemas.openxmlformats.org/drawingml/2006/main" sz="2500" i="1">
                      <a:solidFill>
                        <a:srgbClr val="FFFFFF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2500" i="1">
                      <a:solidFill>
                        <a:srgbClr val="FFFFFF"/>
                      </a:solidFill>
                      <a:latin typeface="Cambria Math" panose="02040503050406030204" pitchFamily="18" charset="0"/>
                    </a:rPr>
                    <m:t>a</m:t>
                  </m:r>
                  <m:r>
                    <a:rPr xmlns:a="http://schemas.openxmlformats.org/drawingml/2006/main" sz="2500" i="1">
                      <a:solidFill>
                        <a:srgbClr val="FFFFFF"/>
                      </a:solidFill>
                      <a:latin typeface="Cambria Math" panose="02040503050406030204" pitchFamily="18" charset="0"/>
                    </a:rPr>
                    <m:t>(</m:t>
                  </m:r>
                  <m:sSub>
                    <m:e>
                      <m:r>
                        <a:rPr xmlns:a="http://schemas.openxmlformats.org/drawingml/2006/main" sz="25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e>
                    <m:sub>
                      <m:r>
                        <a:rPr xmlns:a="http://schemas.openxmlformats.org/drawingml/2006/main" sz="25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  <m:r>
                    <a:rPr xmlns:a="http://schemas.openxmlformats.org/drawingml/2006/main" sz="2500" i="1">
                      <a:solidFill>
                        <a:srgbClr val="FFFFFF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2500" i="1">
                      <a:solidFill>
                        <a:srgbClr val="FFFFFF"/>
                      </a:solidFill>
                      <a:latin typeface="Cambria Math" panose="02040503050406030204" pitchFamily="18" charset="0"/>
                    </a:rPr>
                    <m:t>,</m:t>
                  </m:r>
                  <m:sSub>
                    <m:e>
                      <m:r>
                        <a:rPr xmlns:a="http://schemas.openxmlformats.org/drawingml/2006/main" sz="25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</m:e>
                    <m:sub>
                      <m:r>
                        <a:rPr xmlns:a="http://schemas.openxmlformats.org/drawingml/2006/main" sz="25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  <m:r>
                    <a:rPr xmlns:a="http://schemas.openxmlformats.org/drawingml/2006/main" sz="2500" i="1">
                      <a:solidFill>
                        <a:srgbClr val="FFFFFF"/>
                      </a:solidFill>
                      <a:latin typeface="Cambria Math" panose="02040503050406030204" pitchFamily="18" charset="0"/>
                    </a:rPr>
                    <m:t>)</m:t>
                  </m:r>
                </m:oMath>
              </m:oMathPara>
            </a14:m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Text Placeholder 1"/>
          <p:cNvSpPr txBox="1"/>
          <p:nvPr>
            <p:ph type="body" sz="quarter" idx="1"/>
          </p:nvPr>
        </p:nvSpPr>
        <p:spPr>
          <a:xfrm>
            <a:off x="2087563" y="6490010"/>
            <a:ext cx="2606676" cy="367991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048" name="Text Placeholder 3"/>
          <p:cNvSpPr/>
          <p:nvPr/>
        </p:nvSpPr>
        <p:spPr>
          <a:xfrm>
            <a:off x="2087562" y="225425"/>
            <a:ext cx="6443122" cy="5601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defTabSz="777240">
              <a:lnSpc>
                <a:spcPct val="95000"/>
              </a:lnSpc>
              <a:spcBef>
                <a:spcPts val="1000"/>
              </a:spcBef>
              <a:defRPr sz="2720">
                <a:solidFill>
                  <a:srgbClr val="FFFFFF"/>
                </a:solidFill>
                <a:latin typeface="HSE Sans Bold"/>
                <a:ea typeface="HSE Sans Bold"/>
                <a:cs typeface="HSE Sans Bold"/>
                <a:sym typeface="HSE Sans Bold"/>
              </a:defRPr>
            </a:lvl1pPr>
          </a:lstStyle>
          <a:p>
            <a:pPr/>
            <a:r>
              <a:t>Loss function examples</a:t>
            </a:r>
          </a:p>
        </p:txBody>
      </p:sp>
      <p:sp>
        <p:nvSpPr>
          <p:cNvPr id="1049" name="Text Placeholder 2"/>
          <p:cNvSpPr/>
          <p:nvPr/>
        </p:nvSpPr>
        <p:spPr>
          <a:xfrm>
            <a:off x="2169057" y="891852"/>
            <a:ext cx="6637846" cy="52841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 defTabSz="914400">
              <a:lnSpc>
                <a:spcPct val="95000"/>
              </a:lnSpc>
              <a:spcBef>
                <a:spcPts val="1200"/>
              </a:spcBef>
              <a:defRPr sz="24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pPr>
            <a:r>
              <a:t>For a given object </a:t>
            </a:r>
            <a14:m>
              <m:oMath>
                <m:r>
                  <a:rPr xmlns:a="http://schemas.openxmlformats.org/drawingml/2006/main" sz="25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x</m:t>
                </m:r>
              </m:oMath>
            </a14:m>
            <a:r>
              <a:t> we want </a:t>
            </a:r>
            <a14:m>
              <m:oMath>
                <m:r>
                  <a:rPr xmlns:a="http://schemas.openxmlformats.org/drawingml/2006/main" sz="25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a</m:t>
                </m:r>
                <m:r>
                  <a:rPr xmlns:a="http://schemas.openxmlformats.org/drawingml/2006/main" sz="25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(</m:t>
                </m:r>
                <m:r>
                  <a:rPr xmlns:a="http://schemas.openxmlformats.org/drawingml/2006/main" sz="25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x</m:t>
                </m:r>
                <m:r>
                  <a:rPr xmlns:a="http://schemas.openxmlformats.org/drawingml/2006/main" sz="25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)</m:t>
                </m:r>
                <m:r>
                  <a:rPr xmlns:a="http://schemas.openxmlformats.org/drawingml/2006/main" sz="25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≈</m:t>
                </m:r>
                <m:r>
                  <a:rPr xmlns:a="http://schemas.openxmlformats.org/drawingml/2006/main" sz="25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y</m:t>
                </m:r>
              </m:oMath>
            </a14:m>
            <a:r>
              <a:t>.</a:t>
            </a:r>
          </a:p>
          <a:p>
            <a:pPr defTabSz="914400">
              <a:lnSpc>
                <a:spcPct val="95000"/>
              </a:lnSpc>
              <a:spcBef>
                <a:spcPts val="1200"/>
              </a:spcBef>
              <a:defRPr sz="7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pPr>
          </a:p>
          <a:p>
            <a:pPr defTabSz="914400">
              <a:lnSpc>
                <a:spcPct val="95000"/>
              </a:lnSpc>
              <a:spcBef>
                <a:spcPts val="1200"/>
              </a:spcBef>
              <a:defRPr sz="7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pPr>
          </a:p>
          <a:p>
            <a:pPr defTabSz="914400">
              <a:lnSpc>
                <a:spcPct val="95000"/>
              </a:lnSpc>
              <a:spcBef>
                <a:spcPts val="1200"/>
              </a:spcBef>
              <a:defRPr sz="2400">
                <a:solidFill>
                  <a:srgbClr val="FFFFFF"/>
                </a:solidFill>
                <a:latin typeface="HSE Sans Bold"/>
                <a:ea typeface="HSE Sans Bold"/>
                <a:cs typeface="HSE Sans Bold"/>
                <a:sym typeface="HSE Sans Bold"/>
              </a:defRPr>
            </a:pPr>
            <a:r>
              <a:t>Mean Squared Error (MSE):</a:t>
            </a:r>
          </a:p>
          <a:p>
            <a:pPr defTabSz="914400">
              <a:lnSpc>
                <a:spcPct val="95000"/>
              </a:lnSpc>
              <a:spcBef>
                <a:spcPts val="1200"/>
              </a:spcBef>
              <a:defRPr sz="100">
                <a:solidFill>
                  <a:srgbClr val="FFFFFF"/>
                </a:solidFill>
                <a:latin typeface="HSE Sans Bold"/>
                <a:ea typeface="HSE Sans Bold"/>
                <a:cs typeface="HSE Sans Bold"/>
                <a:sym typeface="HSE Sans Bold"/>
              </a:defRPr>
            </a:pPr>
          </a:p>
          <a:p>
            <a:pPr algn="ctr" defTabSz="914400">
              <a:lnSpc>
                <a:spcPct val="95000"/>
              </a:lnSpc>
              <a:spcBef>
                <a:spcPts val="1200"/>
              </a:spcBef>
              <a:defRPr sz="2400">
                <a:solidFill>
                  <a:srgbClr val="FFFFFF"/>
                </a:solidFill>
                <a:latin typeface="HSE Sans Bold"/>
                <a:ea typeface="HSE Sans Bold"/>
                <a:cs typeface="HSE Sans Bold"/>
                <a:sym typeface="HSE Sans Bold"/>
              </a:defRPr>
            </a:pPr>
            <a14:m>
              <m:oMathPara>
                <m:oMathParaPr>
                  <m:jc m:val="center"/>
                </m:oMathParaPr>
                <m:oMath>
                  <m:r>
                    <a:rPr xmlns:a="http://schemas.openxmlformats.org/drawingml/2006/main" sz="2500" i="1">
                      <a:solidFill>
                        <a:srgbClr val="FFFFFF"/>
                      </a:solidFill>
                      <a:latin typeface="Cambria Math" panose="02040503050406030204" pitchFamily="18" charset="0"/>
                    </a:rPr>
                    <m:t>l</m:t>
                  </m:r>
                  <m:r>
                    <a:rPr xmlns:a="http://schemas.openxmlformats.org/drawingml/2006/main" sz="2500" i="1">
                      <a:solidFill>
                        <a:srgbClr val="FFFFFF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2500" i="1">
                      <a:solidFill>
                        <a:srgbClr val="FFFFFF"/>
                      </a:solidFill>
                      <a:latin typeface="Cambria Math" panose="02040503050406030204" pitchFamily="18" charset="0"/>
                    </a:rPr>
                    <m:t>a</m:t>
                  </m:r>
                  <m:r>
                    <a:rPr xmlns:a="http://schemas.openxmlformats.org/drawingml/2006/main" sz="2500" i="1">
                      <a:solidFill>
                        <a:srgbClr val="FFFFFF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2500" i="1">
                      <a:solidFill>
                        <a:srgbClr val="FFFFFF"/>
                      </a:solidFill>
                      <a:latin typeface="Cambria Math" panose="02040503050406030204" pitchFamily="18" charset="0"/>
                    </a:rPr>
                    <m:t>x</m:t>
                  </m:r>
                  <m:r>
                    <a:rPr xmlns:a="http://schemas.openxmlformats.org/drawingml/2006/main" sz="2500" i="1">
                      <a:solidFill>
                        <a:srgbClr val="FFFFFF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2500" i="1">
                      <a:solidFill>
                        <a:srgbClr val="FFFFFF"/>
                      </a:solidFill>
                      <a:latin typeface="Cambria Math" panose="02040503050406030204" pitchFamily="18" charset="0"/>
                    </a:rPr>
                    <m:t>,</m:t>
                  </m:r>
                  <m:r>
                    <a:rPr xmlns:a="http://schemas.openxmlformats.org/drawingml/2006/main" sz="2500" i="1">
                      <a:solidFill>
                        <a:srgbClr val="FFFFFF"/>
                      </a:solidFill>
                      <a:latin typeface="Cambria Math" panose="02040503050406030204" pitchFamily="18" charset="0"/>
                    </a:rPr>
                    <m:t>y</m:t>
                  </m:r>
                  <m:r>
                    <a:rPr xmlns:a="http://schemas.openxmlformats.org/drawingml/2006/main" sz="2500" i="1">
                      <a:solidFill>
                        <a:srgbClr val="FFFFFF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2500" i="1">
                      <a:solidFill>
                        <a:srgbClr val="FFFFFF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2500" i="1">
                      <a:solidFill>
                        <a:srgbClr val="FFFFFF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2500" i="1">
                      <a:solidFill>
                        <a:srgbClr val="FFFFFF"/>
                      </a:solidFill>
                      <a:latin typeface="Cambria Math" panose="02040503050406030204" pitchFamily="18" charset="0"/>
                    </a:rPr>
                    <m:t>a</m:t>
                  </m:r>
                  <m:r>
                    <a:rPr xmlns:a="http://schemas.openxmlformats.org/drawingml/2006/main" sz="2500" i="1">
                      <a:solidFill>
                        <a:srgbClr val="FFFFFF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2500" i="1">
                      <a:solidFill>
                        <a:srgbClr val="FFFFFF"/>
                      </a:solidFill>
                      <a:latin typeface="Cambria Math" panose="02040503050406030204" pitchFamily="18" charset="0"/>
                    </a:rPr>
                    <m:t>x</m:t>
                  </m:r>
                  <m:r>
                    <a:rPr xmlns:a="http://schemas.openxmlformats.org/drawingml/2006/main" sz="2500" i="1">
                      <a:solidFill>
                        <a:srgbClr val="FFFFFF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2500" i="1">
                      <a:solidFill>
                        <a:srgbClr val="FFFFFF"/>
                      </a:solidFill>
                      <a:latin typeface="Cambria Math" panose="02040503050406030204" pitchFamily="18" charset="0"/>
                    </a:rPr>
                    <m:t>-</m:t>
                  </m:r>
                  <m:r>
                    <a:rPr xmlns:a="http://schemas.openxmlformats.org/drawingml/2006/main" sz="2500" i="1">
                      <a:solidFill>
                        <a:srgbClr val="FFFFFF"/>
                      </a:solidFill>
                      <a:latin typeface="Cambria Math" panose="02040503050406030204" pitchFamily="18" charset="0"/>
                    </a:rPr>
                    <m:t>y</m:t>
                  </m:r>
                  <m:sSup>
                    <m:e>
                      <m:r>
                        <a:rPr xmlns:a="http://schemas.openxmlformats.org/drawingml/2006/main" sz="25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e>
                    <m:sup>
                      <m:r>
                        <a:rPr xmlns:a="http://schemas.openxmlformats.org/drawingml/2006/main" sz="25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p>
                  </m:sSup>
                </m:oMath>
              </m:oMathPara>
            </a14:m>
          </a:p>
          <a:p>
            <a:pPr algn="ctr" defTabSz="914400">
              <a:lnSpc>
                <a:spcPct val="95000"/>
              </a:lnSpc>
              <a:spcBef>
                <a:spcPts val="1200"/>
              </a:spcBef>
              <a:defRPr sz="2400">
                <a:solidFill>
                  <a:srgbClr val="FFFFFF"/>
                </a:solidFill>
                <a:latin typeface="HSE Sans Bold"/>
                <a:ea typeface="HSE Sans Bold"/>
                <a:cs typeface="HSE Sans Bold"/>
                <a:sym typeface="HSE Sans Bold"/>
              </a:defRPr>
            </a:pPr>
            <a14:m>
              <m:oMathPara>
                <m:oMathParaPr>
                  <m:jc m:val="center"/>
                </m:oMathParaPr>
                <m:oMath>
                  <m:r>
                    <a:rPr xmlns:a="http://schemas.openxmlformats.org/drawingml/2006/main" sz="2500" i="1">
                      <a:solidFill>
                        <a:srgbClr val="FFFFFF"/>
                      </a:solidFill>
                      <a:latin typeface="Cambria Math" panose="02040503050406030204" pitchFamily="18" charset="0"/>
                    </a:rPr>
                    <m:t>L</m:t>
                  </m:r>
                  <m:r>
                    <a:rPr xmlns:a="http://schemas.openxmlformats.org/drawingml/2006/main" sz="2500" i="1">
                      <a:solidFill>
                        <a:srgbClr val="FFFFFF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2500" i="1">
                      <a:solidFill>
                        <a:srgbClr val="FFFFFF"/>
                      </a:solidFill>
                      <a:latin typeface="Cambria Math" panose="02040503050406030204" pitchFamily="18" charset="0"/>
                    </a:rPr>
                    <m:t>a</m:t>
                  </m:r>
                  <m:r>
                    <a:rPr xmlns:a="http://schemas.openxmlformats.org/drawingml/2006/main" sz="2500" i="1">
                      <a:solidFill>
                        <a:srgbClr val="FFFFFF"/>
                      </a:solidFill>
                      <a:latin typeface="Cambria Math" panose="02040503050406030204" pitchFamily="18" charset="0"/>
                    </a:rPr>
                    <m:t>,</m:t>
                  </m:r>
                  <m:r>
                    <a:rPr xmlns:a="http://schemas.openxmlformats.org/drawingml/2006/main" sz="2500" i="1">
                      <a:solidFill>
                        <a:srgbClr val="FFFFFF"/>
                      </a:solidFill>
                      <a:latin typeface="Cambria Math" panose="02040503050406030204" pitchFamily="18" charset="0"/>
                    </a:rPr>
                    <m:t>X</m:t>
                  </m:r>
                  <m:r>
                    <a:rPr xmlns:a="http://schemas.openxmlformats.org/drawingml/2006/main" sz="2500" i="1">
                      <a:solidFill>
                        <a:srgbClr val="FFFFFF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2500" i="1">
                      <a:solidFill>
                        <a:srgbClr val="FFFFFF"/>
                      </a:solidFill>
                      <a:latin typeface="Cambria Math" panose="02040503050406030204" pitchFamily="18" charset="0"/>
                    </a:rPr>
                    <m:t>=</m:t>
                  </m:r>
                  <m:f>
                    <m:fPr>
                      <m:ctrlPr>
                        <a:rPr xmlns:a="http://schemas.openxmlformats.org/drawingml/2006/main" sz="25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r>
                        <a:rPr xmlns:a="http://schemas.openxmlformats.org/drawingml/2006/main" sz="25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num>
                    <m:den>
                      <m:r>
                        <a:rPr xmlns:a="http://schemas.openxmlformats.org/drawingml/2006/main" sz="25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xmlns:a="http://schemas.openxmlformats.org/drawingml/2006/main" sz="25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xmlns:a="http://schemas.openxmlformats.org/drawingml/2006/main" sz="25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</m:den>
                  </m:f>
                  <m:limUpp>
                    <m:e>
                      <m:limLow>
                        <m:e>
                          <m:r>
                            <a:rPr xmlns:a="http://schemas.openxmlformats.org/drawingml/2006/main" sz="25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∑</m:t>
                          </m:r>
                        </m:e>
                        <m:lim>
                          <m:r>
                            <a:rPr xmlns:a="http://schemas.openxmlformats.org/drawingml/2006/main" sz="25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xmlns:a="http://schemas.openxmlformats.org/drawingml/2006/main" sz="25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xmlns:a="http://schemas.openxmlformats.org/drawingml/2006/main" sz="25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lim>
                      </m:limLow>
                    </m:e>
                    <m:lim>
                      <m:r>
                        <a:rPr xmlns:a="http://schemas.openxmlformats.org/drawingml/2006/main" sz="25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xmlns:a="http://schemas.openxmlformats.org/drawingml/2006/main" sz="25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xmlns:a="http://schemas.openxmlformats.org/drawingml/2006/main" sz="25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</m:lim>
                  </m:limUpp>
                  <m:r>
                    <a:rPr xmlns:a="http://schemas.openxmlformats.org/drawingml/2006/main" sz="2500" i="1">
                      <a:solidFill>
                        <a:srgbClr val="FFFFFF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2500" i="1">
                      <a:solidFill>
                        <a:srgbClr val="FFFFFF"/>
                      </a:solidFill>
                      <a:latin typeface="Cambria Math" panose="02040503050406030204" pitchFamily="18" charset="0"/>
                    </a:rPr>
                    <m:t>a</m:t>
                  </m:r>
                  <m:r>
                    <a:rPr xmlns:a="http://schemas.openxmlformats.org/drawingml/2006/main" sz="2500" i="1">
                      <a:solidFill>
                        <a:srgbClr val="FFFFFF"/>
                      </a:solidFill>
                      <a:latin typeface="Cambria Math" panose="02040503050406030204" pitchFamily="18" charset="0"/>
                    </a:rPr>
                    <m:t>(</m:t>
                  </m:r>
                  <m:sSub>
                    <m:e>
                      <m:r>
                        <a:rPr xmlns:a="http://schemas.openxmlformats.org/drawingml/2006/main" sz="25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e>
                    <m:sub>
                      <m:r>
                        <a:rPr xmlns:a="http://schemas.openxmlformats.org/drawingml/2006/main" sz="25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  <m:r>
                    <a:rPr xmlns:a="http://schemas.openxmlformats.org/drawingml/2006/main" sz="2500" i="1">
                      <a:solidFill>
                        <a:srgbClr val="FFFFFF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2500" i="1">
                      <a:solidFill>
                        <a:srgbClr val="FFFFFF"/>
                      </a:solidFill>
                      <a:latin typeface="Cambria Math" panose="02040503050406030204" pitchFamily="18" charset="0"/>
                    </a:rPr>
                    <m:t>-</m:t>
                  </m:r>
                  <m:sSub>
                    <m:e>
                      <m:r>
                        <a:rPr xmlns:a="http://schemas.openxmlformats.org/drawingml/2006/main" sz="25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</m:e>
                    <m:sub>
                      <m:r>
                        <a:rPr xmlns:a="http://schemas.openxmlformats.org/drawingml/2006/main" sz="25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  <m:sSup>
                    <m:e>
                      <m:r>
                        <a:rPr xmlns:a="http://schemas.openxmlformats.org/drawingml/2006/main" sz="25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e>
                    <m:sup>
                      <m:r>
                        <a:rPr xmlns:a="http://schemas.openxmlformats.org/drawingml/2006/main" sz="25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p>
                  </m:sSup>
                </m:oMath>
              </m:oMathPara>
            </a14:m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Text Placeholder 1"/>
          <p:cNvSpPr txBox="1"/>
          <p:nvPr>
            <p:ph type="body" sz="quarter" idx="1"/>
          </p:nvPr>
        </p:nvSpPr>
        <p:spPr>
          <a:xfrm>
            <a:off x="2087563" y="6490010"/>
            <a:ext cx="2606676" cy="367991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052" name="Text Placeholder 3"/>
          <p:cNvSpPr/>
          <p:nvPr/>
        </p:nvSpPr>
        <p:spPr>
          <a:xfrm>
            <a:off x="2087562" y="225425"/>
            <a:ext cx="6443122" cy="5601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defTabSz="777240">
              <a:lnSpc>
                <a:spcPct val="95000"/>
              </a:lnSpc>
              <a:spcBef>
                <a:spcPts val="1000"/>
              </a:spcBef>
              <a:defRPr sz="2720">
                <a:solidFill>
                  <a:srgbClr val="FFFFFF"/>
                </a:solidFill>
                <a:latin typeface="HSE Sans Bold"/>
                <a:ea typeface="HSE Sans Bold"/>
                <a:cs typeface="HSE Sans Bold"/>
                <a:sym typeface="HSE Sans Bold"/>
              </a:defRPr>
            </a:lvl1pPr>
          </a:lstStyle>
          <a:p>
            <a:pPr/>
            <a:r>
              <a:t>Training the model</a:t>
            </a:r>
          </a:p>
        </p:txBody>
      </p:sp>
      <p:sp>
        <p:nvSpPr>
          <p:cNvPr id="1053" name="Text Placeholder 2"/>
          <p:cNvSpPr/>
          <p:nvPr/>
        </p:nvSpPr>
        <p:spPr>
          <a:xfrm>
            <a:off x="2169057" y="891852"/>
            <a:ext cx="6829839" cy="52841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 marL="240631" indent="-240631" defTabSz="914400">
              <a:lnSpc>
                <a:spcPct val="95000"/>
              </a:lnSpc>
              <a:spcBef>
                <a:spcPts val="1200"/>
              </a:spcBef>
              <a:buSzPct val="100000"/>
              <a:buChar char="•"/>
              <a:defRPr sz="24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pPr>
            <a:r>
              <a:t>Train dataset </a:t>
            </a:r>
            <a14:m>
              <m:oMath>
                <m:r>
                  <a:rPr xmlns:a="http://schemas.openxmlformats.org/drawingml/2006/main" sz="25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X</m:t>
                </m:r>
              </m:oMath>
            </a14:m>
          </a:p>
          <a:p>
            <a:pPr marL="240631" indent="-240631" defTabSz="914400">
              <a:lnSpc>
                <a:spcPct val="95000"/>
              </a:lnSpc>
              <a:spcBef>
                <a:spcPts val="1200"/>
              </a:spcBef>
              <a:buSzPct val="100000"/>
              <a:buChar char="•"/>
              <a:defRPr sz="24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pPr>
            <a:r>
              <a:t>Model </a:t>
            </a:r>
            <a14:m>
              <m:oMath>
                <m:r>
                  <a:rPr xmlns:a="http://schemas.openxmlformats.org/drawingml/2006/main" sz="25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a</m:t>
                </m:r>
              </m:oMath>
            </a14:m>
            <a:r>
              <a:t> with some parameters</a:t>
            </a:r>
          </a:p>
          <a:p>
            <a:pPr marL="240631" indent="-240631" defTabSz="914400">
              <a:lnSpc>
                <a:spcPct val="95000"/>
              </a:lnSpc>
              <a:spcBef>
                <a:spcPts val="1200"/>
              </a:spcBef>
              <a:buSzPct val="100000"/>
              <a:buChar char="•"/>
              <a:defRPr sz="24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pPr>
            <a:r>
              <a:t>Loss function </a:t>
            </a:r>
            <a14:m>
              <m:oMath>
                <m:r>
                  <a:rPr xmlns:a="http://schemas.openxmlformats.org/drawingml/2006/main" sz="25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L</m:t>
                </m:r>
                <m:r>
                  <a:rPr xmlns:a="http://schemas.openxmlformats.org/drawingml/2006/main" sz="25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(</m:t>
                </m:r>
                <m:r>
                  <a:rPr xmlns:a="http://schemas.openxmlformats.org/drawingml/2006/main" sz="25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a</m:t>
                </m:r>
                <m:r>
                  <a:rPr xmlns:a="http://schemas.openxmlformats.org/drawingml/2006/main" sz="25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,</m:t>
                </m:r>
                <m:r>
                  <a:rPr xmlns:a="http://schemas.openxmlformats.org/drawingml/2006/main" sz="25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X</m:t>
                </m:r>
                <m:r>
                  <a:rPr xmlns:a="http://schemas.openxmlformats.org/drawingml/2006/main" sz="25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)</m:t>
                </m:r>
              </m:oMath>
            </a14:m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Text Placeholder 1"/>
          <p:cNvSpPr txBox="1"/>
          <p:nvPr>
            <p:ph type="body" sz="quarter" idx="1"/>
          </p:nvPr>
        </p:nvSpPr>
        <p:spPr>
          <a:xfrm>
            <a:off x="2087563" y="6490010"/>
            <a:ext cx="2606676" cy="367991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056" name="Text Placeholder 3"/>
          <p:cNvSpPr/>
          <p:nvPr/>
        </p:nvSpPr>
        <p:spPr>
          <a:xfrm>
            <a:off x="2087562" y="225425"/>
            <a:ext cx="6443122" cy="5601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defTabSz="777240">
              <a:lnSpc>
                <a:spcPct val="95000"/>
              </a:lnSpc>
              <a:spcBef>
                <a:spcPts val="1000"/>
              </a:spcBef>
              <a:defRPr sz="2720">
                <a:solidFill>
                  <a:srgbClr val="FFFFFF"/>
                </a:solidFill>
                <a:latin typeface="HSE Sans Bold"/>
                <a:ea typeface="HSE Sans Bold"/>
                <a:cs typeface="HSE Sans Bold"/>
                <a:sym typeface="HSE Sans Bold"/>
              </a:defRPr>
            </a:lvl1pPr>
          </a:lstStyle>
          <a:p>
            <a:pPr/>
            <a:r>
              <a:t>Training the model</a:t>
            </a:r>
          </a:p>
        </p:txBody>
      </p:sp>
      <p:sp>
        <p:nvSpPr>
          <p:cNvPr id="1057" name="Text Placeholder 2"/>
          <p:cNvSpPr/>
          <p:nvPr/>
        </p:nvSpPr>
        <p:spPr>
          <a:xfrm>
            <a:off x="2169057" y="891852"/>
            <a:ext cx="6829839" cy="52841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 marL="240631" indent="-240631" defTabSz="914400">
              <a:lnSpc>
                <a:spcPct val="95000"/>
              </a:lnSpc>
              <a:spcBef>
                <a:spcPts val="1200"/>
              </a:spcBef>
              <a:buSzPct val="100000"/>
              <a:buChar char="•"/>
              <a:defRPr sz="24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pPr>
            <a:r>
              <a:t>Train dataset </a:t>
            </a:r>
            <a14:m>
              <m:oMath>
                <m:r>
                  <a:rPr xmlns:a="http://schemas.openxmlformats.org/drawingml/2006/main" sz="25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X</m:t>
                </m:r>
              </m:oMath>
            </a14:m>
          </a:p>
          <a:p>
            <a:pPr marL="240631" indent="-240631" defTabSz="914400">
              <a:lnSpc>
                <a:spcPct val="95000"/>
              </a:lnSpc>
              <a:spcBef>
                <a:spcPts val="1200"/>
              </a:spcBef>
              <a:buSzPct val="100000"/>
              <a:buChar char="•"/>
              <a:defRPr sz="24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pPr>
            <a:r>
              <a:t>Model </a:t>
            </a:r>
            <a14:m>
              <m:oMath>
                <m:r>
                  <a:rPr xmlns:a="http://schemas.openxmlformats.org/drawingml/2006/main" sz="25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a</m:t>
                </m:r>
              </m:oMath>
            </a14:m>
            <a:r>
              <a:t> with some parameters</a:t>
            </a:r>
          </a:p>
          <a:p>
            <a:pPr marL="240631" indent="-240631" defTabSz="914400">
              <a:lnSpc>
                <a:spcPct val="95000"/>
              </a:lnSpc>
              <a:spcBef>
                <a:spcPts val="1200"/>
              </a:spcBef>
              <a:buSzPct val="100000"/>
              <a:buChar char="•"/>
              <a:defRPr sz="24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pPr>
            <a:r>
              <a:t>Loss function </a:t>
            </a:r>
            <a14:m>
              <m:oMath>
                <m:r>
                  <a:rPr xmlns:a="http://schemas.openxmlformats.org/drawingml/2006/main" sz="25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L</m:t>
                </m:r>
                <m:r>
                  <a:rPr xmlns:a="http://schemas.openxmlformats.org/drawingml/2006/main" sz="25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(</m:t>
                </m:r>
                <m:r>
                  <a:rPr xmlns:a="http://schemas.openxmlformats.org/drawingml/2006/main" sz="25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a</m:t>
                </m:r>
                <m:r>
                  <a:rPr xmlns:a="http://schemas.openxmlformats.org/drawingml/2006/main" sz="25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,</m:t>
                </m:r>
                <m:r>
                  <a:rPr xmlns:a="http://schemas.openxmlformats.org/drawingml/2006/main" sz="25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X</m:t>
                </m:r>
                <m:r>
                  <a:rPr xmlns:a="http://schemas.openxmlformats.org/drawingml/2006/main" sz="25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)</m:t>
                </m:r>
              </m:oMath>
            </a14:m>
          </a:p>
          <a:p>
            <a:pPr defTabSz="914400">
              <a:lnSpc>
                <a:spcPct val="95000"/>
              </a:lnSpc>
              <a:spcBef>
                <a:spcPts val="1200"/>
              </a:spcBef>
              <a:defRPr sz="24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pPr>
          </a:p>
          <a:p>
            <a:pPr defTabSz="914400">
              <a:lnSpc>
                <a:spcPct val="95000"/>
              </a:lnSpc>
              <a:spcBef>
                <a:spcPts val="1200"/>
              </a:spcBef>
              <a:defRPr sz="24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pPr>
            <a:r>
              <a:t>Find the best parameters of </a:t>
            </a:r>
            <a14:m>
              <m:oMath>
                <m:r>
                  <a:rPr xmlns:a="http://schemas.openxmlformats.org/drawingml/2006/main" sz="25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a</m:t>
                </m:r>
              </m:oMath>
            </a14:m>
            <a:r>
              <a:t> that minimise </a:t>
            </a:r>
            <a14:m>
              <m:oMath>
                <m:r>
                  <a:rPr xmlns:a="http://schemas.openxmlformats.org/drawingml/2006/main" sz="25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L</m:t>
                </m:r>
                <m:r>
                  <a:rPr xmlns:a="http://schemas.openxmlformats.org/drawingml/2006/main" sz="25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(</m:t>
                </m:r>
                <m:r>
                  <a:rPr xmlns:a="http://schemas.openxmlformats.org/drawingml/2006/main" sz="25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a</m:t>
                </m:r>
                <m:r>
                  <a:rPr xmlns:a="http://schemas.openxmlformats.org/drawingml/2006/main" sz="25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,</m:t>
                </m:r>
                <m:r>
                  <a:rPr xmlns:a="http://schemas.openxmlformats.org/drawingml/2006/main" sz="25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X</m:t>
                </m:r>
                <m:r>
                  <a:rPr xmlns:a="http://schemas.openxmlformats.org/drawingml/2006/main" sz="25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)</m:t>
                </m:r>
              </m:oMath>
            </a14:m>
          </a:p>
          <a:p>
            <a:pPr algn="ctr" defTabSz="914400">
              <a:lnSpc>
                <a:spcPct val="95000"/>
              </a:lnSpc>
              <a:spcBef>
                <a:spcPts val="1200"/>
              </a:spcBef>
              <a:defRPr sz="24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pPr>
            <a14:m>
              <m:oMathPara>
                <m:oMathParaPr>
                  <m:jc m:val="center"/>
                </m:oMathParaPr>
                <m:oMath>
                  <m:sSup>
                    <m:e>
                      <m:r>
                        <a:rPr xmlns:a="http://schemas.openxmlformats.org/drawingml/2006/main" sz="25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</m:e>
                    <m:sup>
                      <m:r>
                        <a:rPr xmlns:a="http://schemas.openxmlformats.org/drawingml/2006/main" sz="25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*</m:t>
                      </m:r>
                    </m:sup>
                  </m:sSup>
                  <m:r>
                    <a:rPr xmlns:a="http://schemas.openxmlformats.org/drawingml/2006/main" sz="2500" i="1">
                      <a:solidFill>
                        <a:srgbClr val="FFFFFF"/>
                      </a:solidFill>
                      <a:latin typeface="Cambria Math" panose="02040503050406030204" pitchFamily="18" charset="0"/>
                    </a:rPr>
                    <m:t>=</m:t>
                  </m:r>
                  <m:limLow>
                    <m:e>
                      <m:r>
                        <a:rPr xmlns:a="http://schemas.openxmlformats.org/drawingml/2006/main" sz="25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xmlns:a="http://schemas.openxmlformats.org/drawingml/2006/main" sz="25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  <m:r>
                        <a:rPr xmlns:a="http://schemas.openxmlformats.org/drawingml/2006/main" sz="25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g</m:t>
                      </m:r>
                      <m:r>
                        <a:rPr xmlns:a="http://schemas.openxmlformats.org/drawingml/2006/main" sz="25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m</m:t>
                      </m:r>
                      <m:r>
                        <a:rPr xmlns:a="http://schemas.openxmlformats.org/drawingml/2006/main" sz="25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  <m:r>
                        <a:rPr xmlns:a="http://schemas.openxmlformats.org/drawingml/2006/main" sz="25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</m:e>
                    <m:lim>
                      <m:r>
                        <a:rPr xmlns:a="http://schemas.openxmlformats.org/drawingml/2006/main" sz="25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</m:lim>
                  </m:limLow>
                  <m:r>
                    <a:rPr xmlns:a="http://schemas.openxmlformats.org/drawingml/2006/main" sz="2500" i="1">
                      <a:solidFill>
                        <a:srgbClr val="FFFFFF"/>
                      </a:solidFill>
                      <a:latin typeface="Cambria Math" panose="02040503050406030204" pitchFamily="18" charset="0"/>
                    </a:rPr>
                    <m:t>L</m:t>
                  </m:r>
                  <m:r>
                    <a:rPr xmlns:a="http://schemas.openxmlformats.org/drawingml/2006/main" sz="2500" i="1">
                      <a:solidFill>
                        <a:srgbClr val="FFFFFF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2500" i="1">
                      <a:solidFill>
                        <a:srgbClr val="FFFFFF"/>
                      </a:solidFill>
                      <a:latin typeface="Cambria Math" panose="02040503050406030204" pitchFamily="18" charset="0"/>
                    </a:rPr>
                    <m:t>a</m:t>
                  </m:r>
                  <m:r>
                    <a:rPr xmlns:a="http://schemas.openxmlformats.org/drawingml/2006/main" sz="2500" i="1">
                      <a:solidFill>
                        <a:srgbClr val="FFFFFF"/>
                      </a:solidFill>
                      <a:latin typeface="Cambria Math" panose="02040503050406030204" pitchFamily="18" charset="0"/>
                    </a:rPr>
                    <m:t>,</m:t>
                  </m:r>
                  <m:r>
                    <a:rPr xmlns:a="http://schemas.openxmlformats.org/drawingml/2006/main" sz="2500" i="1">
                      <a:solidFill>
                        <a:srgbClr val="FFFFFF"/>
                      </a:solidFill>
                      <a:latin typeface="Cambria Math" panose="02040503050406030204" pitchFamily="18" charset="0"/>
                    </a:rPr>
                    <m:t>X</m:t>
                  </m:r>
                  <m:r>
                    <a:rPr xmlns:a="http://schemas.openxmlformats.org/drawingml/2006/main" sz="2500" i="1">
                      <a:solidFill>
                        <a:srgbClr val="FFFFFF"/>
                      </a:solidFill>
                      <a:latin typeface="Cambria Math" panose="02040503050406030204" pitchFamily="18" charset="0"/>
                    </a:rPr>
                    <m:t>)</m:t>
                  </m:r>
                </m:oMath>
              </m:oMathPara>
            </a14:m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Text Placeholder 1"/>
          <p:cNvSpPr txBox="1"/>
          <p:nvPr>
            <p:ph type="body" sz="quarter" idx="1"/>
          </p:nvPr>
        </p:nvSpPr>
        <p:spPr>
          <a:xfrm>
            <a:off x="2087563" y="6490010"/>
            <a:ext cx="2606676" cy="367991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060" name="Text Placeholder 3"/>
          <p:cNvSpPr/>
          <p:nvPr/>
        </p:nvSpPr>
        <p:spPr>
          <a:xfrm>
            <a:off x="2087562" y="225425"/>
            <a:ext cx="6443122" cy="5601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defTabSz="777240">
              <a:lnSpc>
                <a:spcPct val="95000"/>
              </a:lnSpc>
              <a:spcBef>
                <a:spcPts val="1000"/>
              </a:spcBef>
              <a:defRPr sz="2720">
                <a:solidFill>
                  <a:srgbClr val="FFFFFF"/>
                </a:solidFill>
                <a:latin typeface="HSE Sans Bold"/>
                <a:ea typeface="HSE Sans Bold"/>
                <a:cs typeface="HSE Sans Bold"/>
                <a:sym typeface="HSE Sans Bold"/>
              </a:defRPr>
            </a:lvl1pPr>
          </a:lstStyle>
          <a:p>
            <a:pPr/>
            <a:r>
              <a:t>Example: Training the model</a:t>
            </a:r>
          </a:p>
        </p:txBody>
      </p:sp>
      <p:sp>
        <p:nvSpPr>
          <p:cNvPr id="1061" name="Text Placeholder 2"/>
          <p:cNvSpPr/>
          <p:nvPr/>
        </p:nvSpPr>
        <p:spPr>
          <a:xfrm>
            <a:off x="2169057" y="891852"/>
            <a:ext cx="6829839" cy="52841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 marL="240631" indent="-240631" defTabSz="914400">
              <a:lnSpc>
                <a:spcPct val="95000"/>
              </a:lnSpc>
              <a:spcBef>
                <a:spcPts val="1200"/>
              </a:spcBef>
              <a:buSzPct val="100000"/>
              <a:buChar char="•"/>
              <a:defRPr sz="24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pPr>
            <a:r>
              <a:t>Train dataset </a:t>
            </a:r>
            <a14:m>
              <m:oMath>
                <m:r>
                  <a:rPr xmlns:a="http://schemas.openxmlformats.org/drawingml/2006/main" sz="25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X</m:t>
                </m:r>
              </m:oMath>
            </a14:m>
            <a:r>
              <a:t>: </a:t>
            </a:r>
            <a14:m>
              <m:oMath>
                <m:r>
                  <a:rPr xmlns:a="http://schemas.openxmlformats.org/drawingml/2006/main" sz="25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(</m:t>
                </m:r>
                <m:sSub>
                  <m:e>
                    <m:r>
                      <m:rPr>
                        <m:nor/>
                      </m:rPr>
                      <a:rPr xmlns:a="http://schemas.openxmlformats.org/drawingml/2006/main" sz="25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living area</m:t>
                    </m:r>
                  </m:e>
                  <m:sub>
                    <m:r>
                      <a:rPr xmlns:a="http://schemas.openxmlformats.org/drawingml/2006/main" sz="25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i</m:t>
                    </m:r>
                  </m:sub>
                </m:sSub>
                <m:r>
                  <a:rPr xmlns:a="http://schemas.openxmlformats.org/drawingml/2006/main" sz="25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,</m:t>
                </m:r>
                <m:sSub>
                  <m:e>
                    <m:r>
                      <m:rPr>
                        <m:nor/>
                      </m:rPr>
                      <a:rPr xmlns:a="http://schemas.openxmlformats.org/drawingml/2006/main" sz="25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price</m:t>
                    </m:r>
                  </m:e>
                  <m:sub>
                    <m:r>
                      <a:rPr xmlns:a="http://schemas.openxmlformats.org/drawingml/2006/main" sz="25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i</m:t>
                    </m:r>
                  </m:sub>
                </m:sSub>
                <m:sSubSup>
                  <m:e>
                    <m:r>
                      <a:rPr xmlns:a="http://schemas.openxmlformats.org/drawingml/2006/main" sz="25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)</m:t>
                    </m:r>
                  </m:e>
                  <m:sub>
                    <m:r>
                      <a:rPr xmlns:a="http://schemas.openxmlformats.org/drawingml/2006/main" sz="25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i</m:t>
                    </m:r>
                    <m:r>
                      <a:rPr xmlns:a="http://schemas.openxmlformats.org/drawingml/2006/main" sz="25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xmlns:a="http://schemas.openxmlformats.org/drawingml/2006/main" sz="25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1</m:t>
                    </m:r>
                  </m:sub>
                  <m:sup>
                    <m:r>
                      <a:rPr xmlns:a="http://schemas.openxmlformats.org/drawingml/2006/main" sz="25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ℓ</m:t>
                    </m:r>
                  </m:sup>
                </m:sSubSup>
              </m:oMath>
            </a14:m>
          </a:p>
          <a:p>
            <a:pPr marL="240631" indent="-240631" defTabSz="914400">
              <a:lnSpc>
                <a:spcPct val="95000"/>
              </a:lnSpc>
              <a:spcBef>
                <a:spcPts val="1200"/>
              </a:spcBef>
              <a:buSzPct val="100000"/>
              <a:buChar char="•"/>
              <a:defRPr sz="24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pPr>
            <a:r>
              <a:t>Model: </a:t>
            </a:r>
            <a14:m>
              <m:oMath>
                <m:r>
                  <a:rPr xmlns:a="http://schemas.openxmlformats.org/drawingml/2006/main" sz="25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a</m:t>
                </m:r>
                <m:r>
                  <a:rPr xmlns:a="http://schemas.openxmlformats.org/drawingml/2006/main" sz="25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(</m:t>
                </m:r>
                <m:r>
                  <m:rPr>
                    <m:nor/>
                  </m:rPr>
                  <a:rPr xmlns:a="http://schemas.openxmlformats.org/drawingml/2006/main" sz="25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living area</m:t>
                </m:r>
                <m:r>
                  <a:rPr xmlns:a="http://schemas.openxmlformats.org/drawingml/2006/main" sz="25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)</m:t>
                </m:r>
                <m:r>
                  <a:rPr xmlns:a="http://schemas.openxmlformats.org/drawingml/2006/main" sz="25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=</m:t>
                </m:r>
                <m:sSub>
                  <m:e>
                    <m:r>
                      <a:rPr xmlns:a="http://schemas.openxmlformats.org/drawingml/2006/main" sz="25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w</m:t>
                    </m:r>
                  </m:e>
                  <m:sub>
                    <m:r>
                      <a:rPr xmlns:a="http://schemas.openxmlformats.org/drawingml/2006/main" sz="25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0</m:t>
                    </m:r>
                  </m:sub>
                </m:sSub>
                <m:r>
                  <a:rPr xmlns:a="http://schemas.openxmlformats.org/drawingml/2006/main" sz="25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+</m:t>
                </m:r>
                <m:sSub>
                  <m:e>
                    <m:r>
                      <a:rPr xmlns:a="http://schemas.openxmlformats.org/drawingml/2006/main" sz="25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w</m:t>
                    </m:r>
                  </m:e>
                  <m:sub>
                    <m:r>
                      <a:rPr xmlns:a="http://schemas.openxmlformats.org/drawingml/2006/main" sz="25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1</m:t>
                    </m:r>
                  </m:sub>
                </m:sSub>
                <m:r>
                  <a:rPr xmlns:a="http://schemas.openxmlformats.org/drawingml/2006/main" sz="25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⋅</m:t>
                </m:r>
                <m:r>
                  <a:rPr xmlns:a="http://schemas.openxmlformats.org/drawingml/2006/main" sz="25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[</m:t>
                </m:r>
                <m:r>
                  <m:rPr>
                    <m:nor/>
                  </m:rPr>
                  <a:rPr xmlns:a="http://schemas.openxmlformats.org/drawingml/2006/main" sz="25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living area</m:t>
                </m:r>
                <m:r>
                  <a:rPr xmlns:a="http://schemas.openxmlformats.org/drawingml/2006/main" sz="25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]</m:t>
                </m:r>
              </m:oMath>
            </a14:m>
          </a:p>
          <a:p>
            <a:pPr marL="240631" indent="-240631" defTabSz="914400">
              <a:lnSpc>
                <a:spcPct val="95000"/>
              </a:lnSpc>
              <a:spcBef>
                <a:spcPts val="1200"/>
              </a:spcBef>
              <a:buSzPct val="100000"/>
              <a:buChar char="•"/>
              <a:defRPr sz="24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pPr>
            <a:r>
              <a:t>Loss function: </a:t>
            </a:r>
          </a:p>
          <a:p>
            <a:pPr lvl="7" indent="1600200" defTabSz="914400">
              <a:lnSpc>
                <a:spcPct val="95000"/>
              </a:lnSpc>
              <a:spcBef>
                <a:spcPts val="1200"/>
              </a:spcBef>
              <a:defRPr sz="24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pPr>
            <a14:m>
              <m:oMathPara>
                <m:oMathParaPr>
                  <m:jc m:val="left"/>
                </m:oMathParaPr>
                <m:oMath>
                  <m:r>
                    <a:rPr xmlns:a="http://schemas.openxmlformats.org/drawingml/2006/main" sz="2500" i="1">
                      <a:solidFill>
                        <a:srgbClr val="FFFFFF"/>
                      </a:solidFill>
                      <a:latin typeface="Cambria Math" panose="02040503050406030204" pitchFamily="18" charset="0"/>
                    </a:rPr>
                    <m:t>L</m:t>
                  </m:r>
                  <m:r>
                    <a:rPr xmlns:a="http://schemas.openxmlformats.org/drawingml/2006/main" sz="2500" i="1">
                      <a:solidFill>
                        <a:srgbClr val="FFFFFF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2500" i="1">
                      <a:solidFill>
                        <a:srgbClr val="FFFFFF"/>
                      </a:solidFill>
                      <a:latin typeface="Cambria Math" panose="02040503050406030204" pitchFamily="18" charset="0"/>
                    </a:rPr>
                    <m:t>a</m:t>
                  </m:r>
                  <m:r>
                    <a:rPr xmlns:a="http://schemas.openxmlformats.org/drawingml/2006/main" sz="2500" i="1">
                      <a:solidFill>
                        <a:srgbClr val="FFFFFF"/>
                      </a:solidFill>
                      <a:latin typeface="Cambria Math" panose="02040503050406030204" pitchFamily="18" charset="0"/>
                    </a:rPr>
                    <m:t>,</m:t>
                  </m:r>
                  <m:r>
                    <a:rPr xmlns:a="http://schemas.openxmlformats.org/drawingml/2006/main" sz="2500" i="1">
                      <a:solidFill>
                        <a:srgbClr val="FFFFFF"/>
                      </a:solidFill>
                      <a:latin typeface="Cambria Math" panose="02040503050406030204" pitchFamily="18" charset="0"/>
                    </a:rPr>
                    <m:t>X</m:t>
                  </m:r>
                  <m:r>
                    <a:rPr xmlns:a="http://schemas.openxmlformats.org/drawingml/2006/main" sz="2500" i="1">
                      <a:solidFill>
                        <a:srgbClr val="FFFFFF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2500" i="1">
                      <a:solidFill>
                        <a:srgbClr val="FFFFFF"/>
                      </a:solidFill>
                      <a:latin typeface="Cambria Math" panose="02040503050406030204" pitchFamily="18" charset="0"/>
                    </a:rPr>
                    <m:t>=</m:t>
                  </m:r>
                  <m:f>
                    <m:fPr>
                      <m:ctrlPr>
                        <a:rPr xmlns:a="http://schemas.openxmlformats.org/drawingml/2006/main" sz="25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r>
                        <a:rPr xmlns:a="http://schemas.openxmlformats.org/drawingml/2006/main" sz="25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num>
                    <m:den>
                      <m:r>
                        <a:rPr xmlns:a="http://schemas.openxmlformats.org/drawingml/2006/main" sz="25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ℓ</m:t>
                      </m:r>
                    </m:den>
                  </m:f>
                  <m:limUpp>
                    <m:e>
                      <m:limLow>
                        <m:e>
                          <m:r>
                            <a:rPr xmlns:a="http://schemas.openxmlformats.org/drawingml/2006/main" sz="25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∑</m:t>
                          </m:r>
                        </m:e>
                        <m:lim>
                          <m:r>
                            <a:rPr xmlns:a="http://schemas.openxmlformats.org/drawingml/2006/main" sz="25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xmlns:a="http://schemas.openxmlformats.org/drawingml/2006/main" sz="25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xmlns:a="http://schemas.openxmlformats.org/drawingml/2006/main" sz="25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lim>
                      </m:limLow>
                    </m:e>
                    <m:lim>
                      <m:r>
                        <a:rPr xmlns:a="http://schemas.openxmlformats.org/drawingml/2006/main" sz="25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ℓ</m:t>
                      </m:r>
                    </m:lim>
                  </m:limUpp>
                  <m:r>
                    <a:rPr xmlns:a="http://schemas.openxmlformats.org/drawingml/2006/main" sz="2500" i="1">
                      <a:solidFill>
                        <a:srgbClr val="FFFFFF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2500" i="1">
                      <a:solidFill>
                        <a:srgbClr val="FFFFFF"/>
                      </a:solidFill>
                      <a:latin typeface="Cambria Math" panose="02040503050406030204" pitchFamily="18" charset="0"/>
                    </a:rPr>
                    <m:t>a</m:t>
                  </m:r>
                  <m:r>
                    <a:rPr xmlns:a="http://schemas.openxmlformats.org/drawingml/2006/main" sz="2500" i="1">
                      <a:solidFill>
                        <a:srgbClr val="FFFFFF"/>
                      </a:solidFill>
                      <a:latin typeface="Cambria Math" panose="02040503050406030204" pitchFamily="18" charset="0"/>
                    </a:rPr>
                    <m:t>(</m:t>
                  </m:r>
                  <m:sSub>
                    <m:e>
                      <m:r>
                        <a:rPr xmlns:a="http://schemas.openxmlformats.org/drawingml/2006/main" sz="25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e>
                    <m:sub>
                      <m:r>
                        <a:rPr xmlns:a="http://schemas.openxmlformats.org/drawingml/2006/main" sz="25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  <m:r>
                    <a:rPr xmlns:a="http://schemas.openxmlformats.org/drawingml/2006/main" sz="2500" i="1">
                      <a:solidFill>
                        <a:srgbClr val="FFFFFF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2500" i="1">
                      <a:solidFill>
                        <a:srgbClr val="FFFFFF"/>
                      </a:solidFill>
                      <a:latin typeface="Cambria Math" panose="02040503050406030204" pitchFamily="18" charset="0"/>
                    </a:rPr>
                    <m:t>-</m:t>
                  </m:r>
                  <m:sSub>
                    <m:e>
                      <m:r>
                        <a:rPr xmlns:a="http://schemas.openxmlformats.org/drawingml/2006/main" sz="25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</m:e>
                    <m:sub>
                      <m:r>
                        <a:rPr xmlns:a="http://schemas.openxmlformats.org/drawingml/2006/main" sz="25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  <m:sSup>
                    <m:e>
                      <m:r>
                        <a:rPr xmlns:a="http://schemas.openxmlformats.org/drawingml/2006/main" sz="25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e>
                    <m:sup>
                      <m:r>
                        <a:rPr xmlns:a="http://schemas.openxmlformats.org/drawingml/2006/main" sz="25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p>
                  </m:sSup>
                </m:oMath>
              </m:oMathPara>
            </a14:m>
          </a:p>
          <a:p>
            <a:pPr defTabSz="914400">
              <a:lnSpc>
                <a:spcPct val="95000"/>
              </a:lnSpc>
              <a:spcBef>
                <a:spcPts val="1200"/>
              </a:spcBef>
              <a:defRPr sz="24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pPr>
          </a:p>
          <a:p>
            <a:pPr defTabSz="914400">
              <a:lnSpc>
                <a:spcPct val="95000"/>
              </a:lnSpc>
              <a:spcBef>
                <a:spcPts val="1200"/>
              </a:spcBef>
              <a:defRPr sz="24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pPr>
            <a:r>
              <a:t>Find the best values </a:t>
            </a:r>
            <a14:m>
              <m:oMath>
                <m:sSub>
                  <m:e>
                    <m:r>
                      <a:rPr xmlns:a="http://schemas.openxmlformats.org/drawingml/2006/main" sz="25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w</m:t>
                    </m:r>
                  </m:e>
                  <m:sub>
                    <m:r>
                      <a:rPr xmlns:a="http://schemas.openxmlformats.org/drawingml/2006/main" sz="25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0</m:t>
                    </m:r>
                  </m:sub>
                </m:sSub>
              </m:oMath>
            </a14:m>
            <a:r>
              <a:t> and </a:t>
            </a:r>
            <a14:m>
              <m:oMath>
                <m:sSub>
                  <m:e>
                    <m:r>
                      <a:rPr xmlns:a="http://schemas.openxmlformats.org/drawingml/2006/main" sz="25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w</m:t>
                    </m:r>
                  </m:e>
                  <m:sub>
                    <m:r>
                      <a:rPr xmlns:a="http://schemas.openxmlformats.org/drawingml/2006/main" sz="25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1</m:t>
                    </m:r>
                  </m:sub>
                </m:sSub>
              </m:oMath>
            </a14:m>
            <a:r>
              <a:t> that minimise </a:t>
            </a:r>
            <a14:m>
              <m:oMath>
                <m:r>
                  <a:rPr xmlns:a="http://schemas.openxmlformats.org/drawingml/2006/main" sz="25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L</m:t>
                </m:r>
                <m:r>
                  <a:rPr xmlns:a="http://schemas.openxmlformats.org/drawingml/2006/main" sz="25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(</m:t>
                </m:r>
                <m:r>
                  <a:rPr xmlns:a="http://schemas.openxmlformats.org/drawingml/2006/main" sz="25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a</m:t>
                </m:r>
                <m:r>
                  <a:rPr xmlns:a="http://schemas.openxmlformats.org/drawingml/2006/main" sz="25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,</m:t>
                </m:r>
                <m:r>
                  <a:rPr xmlns:a="http://schemas.openxmlformats.org/drawingml/2006/main" sz="25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X</m:t>
                </m:r>
                <m:r>
                  <a:rPr xmlns:a="http://schemas.openxmlformats.org/drawingml/2006/main" sz="25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)</m:t>
                </m:r>
              </m:oMath>
            </a14:m>
          </a:p>
          <a:p>
            <a:pPr algn="ctr" defTabSz="914400">
              <a:lnSpc>
                <a:spcPct val="95000"/>
              </a:lnSpc>
              <a:spcBef>
                <a:spcPts val="1200"/>
              </a:spcBef>
              <a:defRPr sz="24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pPr>
            <a14:m>
              <m:oMathPara>
                <m:oMathParaPr>
                  <m:jc m:val="center"/>
                </m:oMathParaPr>
                <m:oMath>
                  <m:f>
                    <m:fPr>
                      <m:ctrlPr>
                        <a:rPr xmlns:a="http://schemas.openxmlformats.org/drawingml/2006/main" sz="25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r>
                        <a:rPr xmlns:a="http://schemas.openxmlformats.org/drawingml/2006/main" sz="25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num>
                    <m:den>
                      <m:r>
                        <a:rPr xmlns:a="http://schemas.openxmlformats.org/drawingml/2006/main" sz="25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ℓ</m:t>
                      </m:r>
                    </m:den>
                  </m:f>
                  <m:limUpp>
                    <m:e>
                      <m:limLow>
                        <m:e>
                          <m:r>
                            <a:rPr xmlns:a="http://schemas.openxmlformats.org/drawingml/2006/main" sz="25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∑</m:t>
                          </m:r>
                        </m:e>
                        <m:lim>
                          <m:r>
                            <a:rPr xmlns:a="http://schemas.openxmlformats.org/drawingml/2006/main" sz="25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xmlns:a="http://schemas.openxmlformats.org/drawingml/2006/main" sz="25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xmlns:a="http://schemas.openxmlformats.org/drawingml/2006/main" sz="25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lim>
                      </m:limLow>
                    </m:e>
                    <m:lim>
                      <m:r>
                        <a:rPr xmlns:a="http://schemas.openxmlformats.org/drawingml/2006/main" sz="25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ℓ</m:t>
                      </m:r>
                    </m:lim>
                  </m:limUpp>
                  <m:r>
                    <a:rPr xmlns:a="http://schemas.openxmlformats.org/drawingml/2006/main" sz="2500" i="1">
                      <a:solidFill>
                        <a:srgbClr val="FFFFFF"/>
                      </a:solidFill>
                      <a:latin typeface="Cambria Math" panose="02040503050406030204" pitchFamily="18" charset="0"/>
                    </a:rPr>
                    <m:t>a</m:t>
                  </m:r>
                  <m:r>
                    <a:rPr xmlns:a="http://schemas.openxmlformats.org/drawingml/2006/main" sz="2500" i="1">
                      <a:solidFill>
                        <a:srgbClr val="FFFFFF"/>
                      </a:solidFill>
                      <a:latin typeface="Cambria Math" panose="02040503050406030204" pitchFamily="18" charset="0"/>
                    </a:rPr>
                    <m:t>(</m:t>
                  </m:r>
                  <m:sSub>
                    <m:e>
                      <m:r>
                        <m:rPr>
                          <m:nor/>
                        </m:rPr>
                        <a:rPr xmlns:a="http://schemas.openxmlformats.org/drawingml/2006/main" sz="25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area</m:t>
                      </m:r>
                    </m:e>
                    <m:sub>
                      <m:r>
                        <a:rPr xmlns:a="http://schemas.openxmlformats.org/drawingml/2006/main" sz="25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  <m:r>
                    <a:rPr xmlns:a="http://schemas.openxmlformats.org/drawingml/2006/main" sz="2500" i="1">
                      <a:solidFill>
                        <a:srgbClr val="FFFFFF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2500" i="1">
                      <a:solidFill>
                        <a:srgbClr val="FFFFFF"/>
                      </a:solidFill>
                      <a:latin typeface="Cambria Math" panose="02040503050406030204" pitchFamily="18" charset="0"/>
                    </a:rPr>
                    <m:t>-</m:t>
                  </m:r>
                  <m:sSub>
                    <m:e>
                      <m:r>
                        <m:rPr>
                          <m:nor/>
                        </m:rPr>
                        <a:rPr xmlns:a="http://schemas.openxmlformats.org/drawingml/2006/main" sz="25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price</m:t>
                      </m:r>
                    </m:e>
                    <m:sub>
                      <m:r>
                        <a:rPr xmlns:a="http://schemas.openxmlformats.org/drawingml/2006/main" sz="25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  <m:sSup>
                    <m:e>
                      <m:r>
                        <a:rPr xmlns:a="http://schemas.openxmlformats.org/drawingml/2006/main" sz="25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e>
                    <m:sup>
                      <m:r>
                        <a:rPr xmlns:a="http://schemas.openxmlformats.org/drawingml/2006/main" sz="25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p>
                  </m:sSup>
                  <m:r>
                    <a:rPr xmlns:a="http://schemas.openxmlformats.org/drawingml/2006/main" sz="2500" i="1">
                      <a:solidFill>
                        <a:srgbClr val="FFFFFF"/>
                      </a:solidFill>
                      <a:latin typeface="Cambria Math" panose="02040503050406030204" pitchFamily="18" charset="0"/>
                    </a:rPr>
                    <m:t>→</m:t>
                  </m:r>
                  <m:limLow>
                    <m:e>
                      <m:r>
                        <a:rPr xmlns:a="http://schemas.openxmlformats.org/drawingml/2006/main" sz="25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min</m:t>
                      </m:r>
                    </m:e>
                    <m:lim>
                      <m:sSub>
                        <m:e>
                          <m:r>
                            <a:rPr xmlns:a="http://schemas.openxmlformats.org/drawingml/2006/main" sz="25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xmlns:a="http://schemas.openxmlformats.org/drawingml/2006/main" sz="25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xmlns:a="http://schemas.openxmlformats.org/drawingml/2006/main" sz="25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e>
                          <m:r>
                            <a:rPr xmlns:a="http://schemas.openxmlformats.org/drawingml/2006/main" sz="25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xmlns:a="http://schemas.openxmlformats.org/drawingml/2006/main" sz="25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lim>
                  </m:limLow>
                </m:oMath>
              </m:oMathPara>
            </a14:m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Text Placeholder 1"/>
          <p:cNvSpPr txBox="1"/>
          <p:nvPr>
            <p:ph type="body" sz="quarter" idx="1"/>
          </p:nvPr>
        </p:nvSpPr>
        <p:spPr>
          <a:xfrm>
            <a:off x="2087563" y="6490010"/>
            <a:ext cx="2606676" cy="367991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064" name="Text Placeholder 3"/>
          <p:cNvSpPr/>
          <p:nvPr/>
        </p:nvSpPr>
        <p:spPr>
          <a:xfrm>
            <a:off x="2087562" y="225425"/>
            <a:ext cx="6443122" cy="5601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defTabSz="777240">
              <a:lnSpc>
                <a:spcPct val="95000"/>
              </a:lnSpc>
              <a:spcBef>
                <a:spcPts val="1000"/>
              </a:spcBef>
              <a:defRPr sz="2720">
                <a:solidFill>
                  <a:srgbClr val="FFFFFF"/>
                </a:solidFill>
                <a:latin typeface="HSE Sans Bold"/>
                <a:ea typeface="HSE Sans Bold"/>
                <a:cs typeface="HSE Sans Bold"/>
                <a:sym typeface="HSE Sans Bold"/>
              </a:defRPr>
            </a:lvl1pPr>
          </a:lstStyle>
          <a:p>
            <a:pPr/>
            <a:r>
              <a:t>Measure Quality</a:t>
            </a:r>
          </a:p>
        </p:txBody>
      </p:sp>
      <p:sp>
        <p:nvSpPr>
          <p:cNvPr id="1065" name="Text Placeholder 2"/>
          <p:cNvSpPr/>
          <p:nvPr/>
        </p:nvSpPr>
        <p:spPr>
          <a:xfrm>
            <a:off x="2337610" y="995734"/>
            <a:ext cx="6829839" cy="52841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 defTabSz="914400">
              <a:lnSpc>
                <a:spcPct val="95000"/>
              </a:lnSpc>
              <a:spcBef>
                <a:spcPts val="1200"/>
              </a:spcBef>
              <a:defRPr sz="24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pPr>
            <a:r>
              <a:t>Have:</a:t>
            </a:r>
          </a:p>
          <a:p>
            <a:pPr marL="240631" indent="-240631" defTabSz="914400">
              <a:lnSpc>
                <a:spcPct val="95000"/>
              </a:lnSpc>
              <a:spcBef>
                <a:spcPts val="1200"/>
              </a:spcBef>
              <a:buSzPct val="100000"/>
              <a:buChar char="•"/>
              <a:defRPr sz="24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pPr>
            <a:r>
              <a:t>Train dataset </a:t>
            </a:r>
            <a14:m>
              <m:oMath>
                <m:r>
                  <a:rPr xmlns:a="http://schemas.openxmlformats.org/drawingml/2006/main" sz="25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X</m:t>
                </m:r>
              </m:oMath>
            </a14:m>
          </a:p>
          <a:p>
            <a:pPr marL="240631" indent="-240631" defTabSz="914400">
              <a:lnSpc>
                <a:spcPct val="95000"/>
              </a:lnSpc>
              <a:spcBef>
                <a:spcPts val="1200"/>
              </a:spcBef>
              <a:buSzPct val="100000"/>
              <a:buChar char="•"/>
              <a:defRPr sz="24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pPr>
            <a:r>
              <a:t>Trained model </a:t>
            </a:r>
            <a14:m>
              <m:oMath>
                <m:r>
                  <a:rPr xmlns:a="http://schemas.openxmlformats.org/drawingml/2006/main" sz="25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a</m:t>
                </m:r>
              </m:oMath>
            </a14:m>
          </a:p>
          <a:p>
            <a:pPr defTabSz="914400">
              <a:lnSpc>
                <a:spcPct val="95000"/>
              </a:lnSpc>
              <a:spcBef>
                <a:spcPts val="1200"/>
              </a:spcBef>
              <a:defRPr sz="24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pPr>
            <a:r>
              <a:t>The value of </a:t>
            </a:r>
            <a14:m>
              <m:oMath>
                <m:r>
                  <a:rPr xmlns:a="http://schemas.openxmlformats.org/drawingml/2006/main" sz="25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L</m:t>
                </m:r>
                <m:r>
                  <a:rPr xmlns:a="http://schemas.openxmlformats.org/drawingml/2006/main" sz="25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(</m:t>
                </m:r>
                <m:r>
                  <a:rPr xmlns:a="http://schemas.openxmlformats.org/drawingml/2006/main" sz="25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a</m:t>
                </m:r>
                <m:r>
                  <a:rPr xmlns:a="http://schemas.openxmlformats.org/drawingml/2006/main" sz="25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,</m:t>
                </m:r>
                <m:r>
                  <a:rPr xmlns:a="http://schemas.openxmlformats.org/drawingml/2006/main" sz="25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X</m:t>
                </m:r>
                <m:r>
                  <a:rPr xmlns:a="http://schemas.openxmlformats.org/drawingml/2006/main" sz="25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)</m:t>
                </m:r>
              </m:oMath>
            </a14:m>
            <a:r>
              <a:t> </a:t>
            </a:r>
            <a:r>
              <a:rPr>
                <a:latin typeface="HSE Sans Bold"/>
                <a:ea typeface="HSE Sans Bold"/>
                <a:cs typeface="HSE Sans Bold"/>
                <a:sym typeface="HSE Sans Bold"/>
              </a:rPr>
              <a:t>does't</a:t>
            </a:r>
            <a:r>
              <a:t> </a:t>
            </a:r>
            <a:r>
              <a:rPr>
                <a:latin typeface="HSE Sans Bold"/>
                <a:ea typeface="HSE Sans Bold"/>
                <a:cs typeface="HSE Sans Bold"/>
                <a:sym typeface="HSE Sans Bold"/>
              </a:rPr>
              <a:t>measure</a:t>
            </a:r>
            <a:r>
              <a:t> the real performance.</a:t>
            </a:r>
          </a:p>
          <a:p>
            <a:pPr defTabSz="914400">
              <a:lnSpc>
                <a:spcPct val="95000"/>
              </a:lnSpc>
              <a:spcBef>
                <a:spcPts val="1200"/>
              </a:spcBef>
              <a:defRPr sz="24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pPr>
          </a:p>
          <a:p>
            <a:pPr defTabSz="914400">
              <a:lnSpc>
                <a:spcPct val="95000"/>
              </a:lnSpc>
              <a:spcBef>
                <a:spcPts val="1200"/>
              </a:spcBef>
              <a:defRPr sz="24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pPr>
            <a:r>
              <a:t>We should measure quality on unseen (test) dataset </a:t>
            </a:r>
            <a14:m>
              <m:oMath>
                <m:sSub>
                  <m:e>
                    <m:r>
                      <a:rPr xmlns:a="http://schemas.openxmlformats.org/drawingml/2006/main" sz="25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X</m:t>
                    </m:r>
                  </m:e>
                  <m:sub>
                    <m:r>
                      <a:rPr xmlns:a="http://schemas.openxmlformats.org/drawingml/2006/main" sz="25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t</m:t>
                    </m:r>
                    <m:r>
                      <a:rPr xmlns:a="http://schemas.openxmlformats.org/drawingml/2006/main" sz="25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e</m:t>
                    </m:r>
                    <m:r>
                      <a:rPr xmlns:a="http://schemas.openxmlformats.org/drawingml/2006/main" sz="25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s</m:t>
                    </m:r>
                    <m:r>
                      <a:rPr xmlns:a="http://schemas.openxmlformats.org/drawingml/2006/main" sz="25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t</m:t>
                    </m:r>
                  </m:sub>
                </m:sSub>
              </m:oMath>
            </a14:m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ext Placeholder 1"/>
          <p:cNvSpPr txBox="1"/>
          <p:nvPr>
            <p:ph type="body" sz="quarter" idx="1"/>
          </p:nvPr>
        </p:nvSpPr>
        <p:spPr>
          <a:xfrm>
            <a:off x="2087563" y="6490010"/>
            <a:ext cx="2606676" cy="367991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95" name="Text Placeholder 3"/>
          <p:cNvSpPr/>
          <p:nvPr>
            <p:ph type="body" idx="2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Sorting</a:t>
            </a:r>
          </a:p>
        </p:txBody>
      </p:sp>
      <p:sp>
        <p:nvSpPr>
          <p:cNvPr id="96" name="Sort this numbers in ascending order"/>
          <p:cNvSpPr txBox="1"/>
          <p:nvPr/>
        </p:nvSpPr>
        <p:spPr>
          <a:xfrm>
            <a:off x="2618142" y="993895"/>
            <a:ext cx="4646881" cy="485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3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lvl1pPr>
          </a:lstStyle>
          <a:p>
            <a:pPr/>
            <a:r>
              <a:t>Sort this numbers in ascending order</a:t>
            </a:r>
          </a:p>
        </p:txBody>
      </p:sp>
      <p:sp>
        <p:nvSpPr>
          <p:cNvPr id="97" name="Square"/>
          <p:cNvSpPr/>
          <p:nvPr/>
        </p:nvSpPr>
        <p:spPr>
          <a:xfrm>
            <a:off x="3835868" y="1815689"/>
            <a:ext cx="426335" cy="436895"/>
          </a:xfrm>
          <a:prstGeom prst="rect">
            <a:avLst/>
          </a:prstGeom>
          <a:ln w="15240">
            <a:solidFill>
              <a:srgbClr val="FFFFFF"/>
            </a:solidFill>
            <a:miter lim="400000"/>
          </a:ln>
        </p:spPr>
        <p:txBody>
          <a:bodyPr lIns="45719" rIns="45719"/>
          <a:lstStyle/>
          <a:p>
            <a:pPr algn="ctr">
              <a:defRPr sz="23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pPr>
          </a:p>
        </p:txBody>
      </p:sp>
      <p:sp>
        <p:nvSpPr>
          <p:cNvPr id="98" name="1"/>
          <p:cNvSpPr txBox="1"/>
          <p:nvPr/>
        </p:nvSpPr>
        <p:spPr>
          <a:xfrm>
            <a:off x="3927064" y="1785216"/>
            <a:ext cx="263551" cy="49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99" name="Square"/>
          <p:cNvSpPr/>
          <p:nvPr/>
        </p:nvSpPr>
        <p:spPr>
          <a:xfrm>
            <a:off x="4409533" y="1814975"/>
            <a:ext cx="426335" cy="436895"/>
          </a:xfrm>
          <a:prstGeom prst="rect">
            <a:avLst/>
          </a:prstGeom>
          <a:ln w="15240">
            <a:solidFill>
              <a:srgbClr val="FFFFFF"/>
            </a:solidFill>
            <a:miter lim="400000"/>
          </a:ln>
        </p:spPr>
        <p:txBody>
          <a:bodyPr lIns="45719" rIns="45719"/>
          <a:lstStyle/>
          <a:p>
            <a:pPr algn="ctr">
              <a:defRPr sz="23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pPr>
          </a:p>
        </p:txBody>
      </p:sp>
      <p:sp>
        <p:nvSpPr>
          <p:cNvPr id="100" name="4"/>
          <p:cNvSpPr txBox="1"/>
          <p:nvPr/>
        </p:nvSpPr>
        <p:spPr>
          <a:xfrm>
            <a:off x="4488029" y="1784502"/>
            <a:ext cx="276353" cy="49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lvl1pPr>
          </a:lstStyle>
          <a:p>
            <a:pPr/>
            <a:r>
              <a:t>4</a:t>
            </a:r>
          </a:p>
        </p:txBody>
      </p:sp>
      <p:sp>
        <p:nvSpPr>
          <p:cNvPr id="101" name="Square"/>
          <p:cNvSpPr/>
          <p:nvPr/>
        </p:nvSpPr>
        <p:spPr>
          <a:xfrm>
            <a:off x="4983198" y="1815689"/>
            <a:ext cx="426335" cy="436895"/>
          </a:xfrm>
          <a:prstGeom prst="rect">
            <a:avLst/>
          </a:prstGeom>
          <a:ln w="15240">
            <a:solidFill>
              <a:srgbClr val="FFFFFF"/>
            </a:solidFill>
            <a:miter lim="400000"/>
          </a:ln>
        </p:spPr>
        <p:txBody>
          <a:bodyPr lIns="45719" rIns="45719"/>
          <a:lstStyle/>
          <a:p>
            <a:pPr algn="ctr">
              <a:defRPr sz="23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pPr>
          </a:p>
        </p:txBody>
      </p:sp>
      <p:sp>
        <p:nvSpPr>
          <p:cNvPr id="102" name="6"/>
          <p:cNvSpPr txBox="1"/>
          <p:nvPr/>
        </p:nvSpPr>
        <p:spPr>
          <a:xfrm>
            <a:off x="5061694" y="1785216"/>
            <a:ext cx="273610" cy="49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lvl1pPr>
          </a:lstStyle>
          <a:p>
            <a:pPr/>
            <a:r>
              <a:t>6</a:t>
            </a:r>
          </a:p>
        </p:txBody>
      </p:sp>
      <p:sp>
        <p:nvSpPr>
          <p:cNvPr id="103" name="Square"/>
          <p:cNvSpPr/>
          <p:nvPr/>
        </p:nvSpPr>
        <p:spPr>
          <a:xfrm>
            <a:off x="5556863" y="1812979"/>
            <a:ext cx="426336" cy="436895"/>
          </a:xfrm>
          <a:prstGeom prst="rect">
            <a:avLst/>
          </a:prstGeom>
          <a:ln w="15240">
            <a:solidFill>
              <a:srgbClr val="FFFFFF"/>
            </a:solidFill>
            <a:miter lim="400000"/>
          </a:ln>
        </p:spPr>
        <p:txBody>
          <a:bodyPr lIns="45719" rIns="45719"/>
          <a:lstStyle/>
          <a:p>
            <a:pPr algn="ctr">
              <a:defRPr sz="23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pPr>
          </a:p>
        </p:txBody>
      </p:sp>
      <p:sp>
        <p:nvSpPr>
          <p:cNvPr id="104" name="3"/>
          <p:cNvSpPr txBox="1"/>
          <p:nvPr/>
        </p:nvSpPr>
        <p:spPr>
          <a:xfrm>
            <a:off x="5635360" y="1782506"/>
            <a:ext cx="266904" cy="49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105" name="Square"/>
          <p:cNvSpPr/>
          <p:nvPr/>
        </p:nvSpPr>
        <p:spPr>
          <a:xfrm>
            <a:off x="6125725" y="1808988"/>
            <a:ext cx="426335" cy="436895"/>
          </a:xfrm>
          <a:prstGeom prst="rect">
            <a:avLst/>
          </a:prstGeom>
          <a:ln w="15240">
            <a:solidFill>
              <a:srgbClr val="FFFFFF"/>
            </a:solidFill>
            <a:miter lim="400000"/>
          </a:ln>
        </p:spPr>
        <p:txBody>
          <a:bodyPr lIns="45719" rIns="45719"/>
          <a:lstStyle/>
          <a:p>
            <a:pPr algn="ctr">
              <a:defRPr sz="23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pPr>
          </a:p>
        </p:txBody>
      </p:sp>
      <p:sp>
        <p:nvSpPr>
          <p:cNvPr id="106" name="2"/>
          <p:cNvSpPr txBox="1"/>
          <p:nvPr/>
        </p:nvSpPr>
        <p:spPr>
          <a:xfrm>
            <a:off x="6204221" y="1778515"/>
            <a:ext cx="269343" cy="49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107" name="Bubble sort"/>
          <p:cNvSpPr txBox="1"/>
          <p:nvPr/>
        </p:nvSpPr>
        <p:spPr>
          <a:xfrm>
            <a:off x="2634723" y="2614726"/>
            <a:ext cx="1512355" cy="485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3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lvl1pPr>
          </a:lstStyle>
          <a:p>
            <a:pPr/>
            <a:r>
              <a:t>Bubble sort</a:t>
            </a:r>
          </a:p>
        </p:txBody>
      </p:sp>
      <p:sp>
        <p:nvSpPr>
          <p:cNvPr id="108" name="Square"/>
          <p:cNvSpPr/>
          <p:nvPr/>
        </p:nvSpPr>
        <p:spPr>
          <a:xfrm>
            <a:off x="3838269" y="3439157"/>
            <a:ext cx="426336" cy="436895"/>
          </a:xfrm>
          <a:prstGeom prst="rect">
            <a:avLst/>
          </a:prstGeom>
          <a:ln w="15240">
            <a:solidFill>
              <a:srgbClr val="FFFFFF"/>
            </a:solidFill>
            <a:miter lim="400000"/>
          </a:ln>
        </p:spPr>
        <p:txBody>
          <a:bodyPr lIns="45719" rIns="45719"/>
          <a:lstStyle/>
          <a:p>
            <a:pPr algn="ctr">
              <a:defRPr sz="23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pPr>
          </a:p>
        </p:txBody>
      </p:sp>
      <p:sp>
        <p:nvSpPr>
          <p:cNvPr id="109" name="1"/>
          <p:cNvSpPr txBox="1"/>
          <p:nvPr/>
        </p:nvSpPr>
        <p:spPr>
          <a:xfrm>
            <a:off x="3929466" y="3408684"/>
            <a:ext cx="263551" cy="49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110" name="Square"/>
          <p:cNvSpPr/>
          <p:nvPr/>
        </p:nvSpPr>
        <p:spPr>
          <a:xfrm>
            <a:off x="4411935" y="3438443"/>
            <a:ext cx="426335" cy="436895"/>
          </a:xfrm>
          <a:prstGeom prst="rect">
            <a:avLst/>
          </a:prstGeom>
          <a:ln w="15240">
            <a:solidFill>
              <a:srgbClr val="FFFFFF"/>
            </a:solidFill>
            <a:miter lim="400000"/>
          </a:ln>
        </p:spPr>
        <p:txBody>
          <a:bodyPr lIns="45719" rIns="45719"/>
          <a:lstStyle/>
          <a:p>
            <a:pPr algn="ctr">
              <a:defRPr sz="23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pPr>
          </a:p>
        </p:txBody>
      </p:sp>
      <p:sp>
        <p:nvSpPr>
          <p:cNvPr id="111" name="4"/>
          <p:cNvSpPr txBox="1"/>
          <p:nvPr/>
        </p:nvSpPr>
        <p:spPr>
          <a:xfrm>
            <a:off x="4490431" y="3407970"/>
            <a:ext cx="276353" cy="49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lvl1pPr>
          </a:lstStyle>
          <a:p>
            <a:pPr/>
            <a:r>
              <a:t>4</a:t>
            </a:r>
          </a:p>
        </p:txBody>
      </p:sp>
      <p:sp>
        <p:nvSpPr>
          <p:cNvPr id="112" name="Square"/>
          <p:cNvSpPr/>
          <p:nvPr/>
        </p:nvSpPr>
        <p:spPr>
          <a:xfrm>
            <a:off x="4985600" y="3439157"/>
            <a:ext cx="426335" cy="436895"/>
          </a:xfrm>
          <a:prstGeom prst="rect">
            <a:avLst/>
          </a:prstGeom>
          <a:ln w="15240">
            <a:solidFill>
              <a:srgbClr val="FFFFFF"/>
            </a:solidFill>
            <a:miter lim="400000"/>
          </a:ln>
        </p:spPr>
        <p:txBody>
          <a:bodyPr lIns="45719" rIns="45719"/>
          <a:lstStyle/>
          <a:p>
            <a:pPr algn="ctr">
              <a:defRPr sz="23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pPr>
          </a:p>
        </p:txBody>
      </p:sp>
      <p:sp>
        <p:nvSpPr>
          <p:cNvPr id="113" name="6"/>
          <p:cNvSpPr txBox="1"/>
          <p:nvPr/>
        </p:nvSpPr>
        <p:spPr>
          <a:xfrm>
            <a:off x="5064096" y="3408684"/>
            <a:ext cx="273610" cy="49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lvl1pPr>
          </a:lstStyle>
          <a:p>
            <a:pPr/>
            <a:r>
              <a:t>6</a:t>
            </a:r>
          </a:p>
        </p:txBody>
      </p:sp>
      <p:sp>
        <p:nvSpPr>
          <p:cNvPr id="114" name="Square"/>
          <p:cNvSpPr/>
          <p:nvPr/>
        </p:nvSpPr>
        <p:spPr>
          <a:xfrm>
            <a:off x="5559265" y="3436447"/>
            <a:ext cx="426336" cy="436896"/>
          </a:xfrm>
          <a:prstGeom prst="rect">
            <a:avLst/>
          </a:prstGeom>
          <a:ln w="15240">
            <a:solidFill>
              <a:srgbClr val="FFFFFF"/>
            </a:solidFill>
            <a:miter lim="400000"/>
          </a:ln>
        </p:spPr>
        <p:txBody>
          <a:bodyPr lIns="45719" rIns="45719"/>
          <a:lstStyle/>
          <a:p>
            <a:pPr algn="ctr">
              <a:defRPr sz="23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pPr>
          </a:p>
        </p:txBody>
      </p:sp>
      <p:sp>
        <p:nvSpPr>
          <p:cNvPr id="115" name="3"/>
          <p:cNvSpPr txBox="1"/>
          <p:nvPr/>
        </p:nvSpPr>
        <p:spPr>
          <a:xfrm>
            <a:off x="5637762" y="3405975"/>
            <a:ext cx="266904" cy="49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116" name="Square"/>
          <p:cNvSpPr/>
          <p:nvPr/>
        </p:nvSpPr>
        <p:spPr>
          <a:xfrm>
            <a:off x="6128127" y="3432456"/>
            <a:ext cx="426335" cy="436895"/>
          </a:xfrm>
          <a:prstGeom prst="rect">
            <a:avLst/>
          </a:prstGeom>
          <a:ln w="15240">
            <a:solidFill>
              <a:srgbClr val="FFFFFF"/>
            </a:solidFill>
            <a:miter lim="400000"/>
          </a:ln>
        </p:spPr>
        <p:txBody>
          <a:bodyPr lIns="45719" rIns="45719"/>
          <a:lstStyle/>
          <a:p>
            <a:pPr algn="ctr">
              <a:defRPr sz="23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pPr>
          </a:p>
        </p:txBody>
      </p:sp>
      <p:sp>
        <p:nvSpPr>
          <p:cNvPr id="117" name="2"/>
          <p:cNvSpPr txBox="1"/>
          <p:nvPr/>
        </p:nvSpPr>
        <p:spPr>
          <a:xfrm>
            <a:off x="6206623" y="3401983"/>
            <a:ext cx="269343" cy="49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lvl1pPr>
          </a:lstStyle>
          <a:p>
            <a:pPr/>
            <a:r>
              <a:t>2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Text Placeholder 1"/>
          <p:cNvSpPr txBox="1"/>
          <p:nvPr>
            <p:ph type="body" sz="quarter" idx="1"/>
          </p:nvPr>
        </p:nvSpPr>
        <p:spPr>
          <a:xfrm>
            <a:off x="2087563" y="6490010"/>
            <a:ext cx="2606676" cy="367991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068" name="Text Placeholder 3"/>
          <p:cNvSpPr/>
          <p:nvPr/>
        </p:nvSpPr>
        <p:spPr>
          <a:xfrm>
            <a:off x="2087562" y="225425"/>
            <a:ext cx="6443122" cy="5601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defTabSz="777240">
              <a:lnSpc>
                <a:spcPct val="95000"/>
              </a:lnSpc>
              <a:spcBef>
                <a:spcPts val="1000"/>
              </a:spcBef>
              <a:defRPr sz="2720">
                <a:solidFill>
                  <a:srgbClr val="FFFFFF"/>
                </a:solidFill>
                <a:latin typeface="HSE Sans Bold"/>
                <a:ea typeface="HSE Sans Bold"/>
                <a:cs typeface="HSE Sans Bold"/>
                <a:sym typeface="HSE Sans Bold"/>
              </a:defRPr>
            </a:lvl1pPr>
          </a:lstStyle>
          <a:p>
            <a:pPr/>
            <a:r>
              <a:t>Metrics</a:t>
            </a:r>
          </a:p>
        </p:txBody>
      </p:sp>
      <p:sp>
        <p:nvSpPr>
          <p:cNvPr id="1069" name="Text Placeholder 2"/>
          <p:cNvSpPr/>
          <p:nvPr/>
        </p:nvSpPr>
        <p:spPr>
          <a:xfrm>
            <a:off x="2269695" y="995734"/>
            <a:ext cx="6078856" cy="52841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 defTabSz="914400">
              <a:lnSpc>
                <a:spcPct val="95000"/>
              </a:lnSpc>
              <a:spcBef>
                <a:spcPts val="1200"/>
              </a:spcBef>
              <a:defRPr sz="24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pPr>
            <a:r>
              <a:t>Loss function is hard to interpret. </a:t>
            </a:r>
          </a:p>
          <a:p>
            <a:pPr algn="ctr" defTabSz="914400">
              <a:lnSpc>
                <a:spcPct val="95000"/>
              </a:lnSpc>
              <a:spcBef>
                <a:spcPts val="1200"/>
              </a:spcBef>
              <a:defRPr sz="24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pPr>
            <a14:m>
              <m:oMathPara>
                <m:oMathParaPr>
                  <m:jc m:val="center"/>
                </m:oMathParaPr>
                <m:oMath>
                  <m:r>
                    <a:rPr xmlns:a="http://schemas.openxmlformats.org/drawingml/2006/main" sz="2500" i="1">
                      <a:solidFill>
                        <a:srgbClr val="FFFFFF"/>
                      </a:solidFill>
                      <a:latin typeface="Cambria Math" panose="02040503050406030204" pitchFamily="18" charset="0"/>
                    </a:rPr>
                    <m:t>L</m:t>
                  </m:r>
                  <m:r>
                    <a:rPr xmlns:a="http://schemas.openxmlformats.org/drawingml/2006/main" sz="2500" i="1">
                      <a:solidFill>
                        <a:srgbClr val="FFFFFF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2500" i="1">
                      <a:solidFill>
                        <a:srgbClr val="FFFFFF"/>
                      </a:solidFill>
                      <a:latin typeface="Cambria Math" panose="02040503050406030204" pitchFamily="18" charset="0"/>
                    </a:rPr>
                    <m:t>a</m:t>
                  </m:r>
                  <m:r>
                    <a:rPr xmlns:a="http://schemas.openxmlformats.org/drawingml/2006/main" sz="2500" i="1">
                      <a:solidFill>
                        <a:srgbClr val="FFFFFF"/>
                      </a:solidFill>
                      <a:latin typeface="Cambria Math" panose="02040503050406030204" pitchFamily="18" charset="0"/>
                    </a:rPr>
                    <m:t>,</m:t>
                  </m:r>
                  <m:r>
                    <a:rPr xmlns:a="http://schemas.openxmlformats.org/drawingml/2006/main" sz="2500" i="1">
                      <a:solidFill>
                        <a:srgbClr val="FFFFFF"/>
                      </a:solidFill>
                      <a:latin typeface="Cambria Math" panose="02040503050406030204" pitchFamily="18" charset="0"/>
                    </a:rPr>
                    <m:t>X</m:t>
                  </m:r>
                  <m:r>
                    <a:rPr xmlns:a="http://schemas.openxmlformats.org/drawingml/2006/main" sz="2500" i="1">
                      <a:solidFill>
                        <a:srgbClr val="FFFFFF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2500" i="1">
                      <a:solidFill>
                        <a:srgbClr val="FFFFFF"/>
                      </a:solidFill>
                      <a:latin typeface="Cambria Math" panose="02040503050406030204" pitchFamily="18" charset="0"/>
                    </a:rPr>
                    <m:t>=</m:t>
                  </m:r>
                  <m:f>
                    <m:fPr>
                      <m:ctrlPr>
                        <a:rPr xmlns:a="http://schemas.openxmlformats.org/drawingml/2006/main" sz="25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r>
                        <a:rPr xmlns:a="http://schemas.openxmlformats.org/drawingml/2006/main" sz="25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num>
                    <m:den>
                      <m:r>
                        <a:rPr xmlns:a="http://schemas.openxmlformats.org/drawingml/2006/main" sz="25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ℓ</m:t>
                      </m:r>
                    </m:den>
                  </m:f>
                  <m:limUpp>
                    <m:e>
                      <m:limLow>
                        <m:e>
                          <m:r>
                            <a:rPr xmlns:a="http://schemas.openxmlformats.org/drawingml/2006/main" sz="25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∑</m:t>
                          </m:r>
                        </m:e>
                        <m:lim>
                          <m:r>
                            <a:rPr xmlns:a="http://schemas.openxmlformats.org/drawingml/2006/main" sz="25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xmlns:a="http://schemas.openxmlformats.org/drawingml/2006/main" sz="25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xmlns:a="http://schemas.openxmlformats.org/drawingml/2006/main" sz="25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lim>
                      </m:limLow>
                    </m:e>
                    <m:lim>
                      <m:r>
                        <a:rPr xmlns:a="http://schemas.openxmlformats.org/drawingml/2006/main" sz="25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ℓ</m:t>
                      </m:r>
                    </m:lim>
                  </m:limUpp>
                  <m:r>
                    <a:rPr xmlns:a="http://schemas.openxmlformats.org/drawingml/2006/main" sz="2500" i="1">
                      <a:solidFill>
                        <a:srgbClr val="FFFFFF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2500" i="1">
                      <a:solidFill>
                        <a:srgbClr val="FFFFFF"/>
                      </a:solidFill>
                      <a:latin typeface="Cambria Math" panose="02040503050406030204" pitchFamily="18" charset="0"/>
                    </a:rPr>
                    <m:t>a</m:t>
                  </m:r>
                  <m:r>
                    <a:rPr xmlns:a="http://schemas.openxmlformats.org/drawingml/2006/main" sz="2500" i="1">
                      <a:solidFill>
                        <a:srgbClr val="FFFFFF"/>
                      </a:solidFill>
                      <a:latin typeface="Cambria Math" panose="02040503050406030204" pitchFamily="18" charset="0"/>
                    </a:rPr>
                    <m:t>(</m:t>
                  </m:r>
                  <m:sSub>
                    <m:e>
                      <m:r>
                        <a:rPr xmlns:a="http://schemas.openxmlformats.org/drawingml/2006/main" sz="25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e>
                    <m:sub>
                      <m:r>
                        <a:rPr xmlns:a="http://schemas.openxmlformats.org/drawingml/2006/main" sz="25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  <m:r>
                    <a:rPr xmlns:a="http://schemas.openxmlformats.org/drawingml/2006/main" sz="2500" i="1">
                      <a:solidFill>
                        <a:srgbClr val="FFFFFF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2500" i="1">
                      <a:solidFill>
                        <a:srgbClr val="FFFFFF"/>
                      </a:solidFill>
                      <a:latin typeface="Cambria Math" panose="02040503050406030204" pitchFamily="18" charset="0"/>
                    </a:rPr>
                    <m:t>-</m:t>
                  </m:r>
                  <m:sSub>
                    <m:e>
                      <m:r>
                        <a:rPr xmlns:a="http://schemas.openxmlformats.org/drawingml/2006/main" sz="25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</m:e>
                    <m:sub>
                      <m:r>
                        <a:rPr xmlns:a="http://schemas.openxmlformats.org/drawingml/2006/main" sz="25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  <m:sSup>
                    <m:e>
                      <m:r>
                        <a:rPr xmlns:a="http://schemas.openxmlformats.org/drawingml/2006/main" sz="25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e>
                    <m:sup>
                      <m:r>
                        <a:rPr xmlns:a="http://schemas.openxmlformats.org/drawingml/2006/main" sz="25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p>
                  </m:sSup>
                </m:oMath>
              </m:oMathPara>
            </a14:m>
          </a:p>
          <a:p>
            <a:pPr defTabSz="914400">
              <a:lnSpc>
                <a:spcPct val="95000"/>
              </a:lnSpc>
              <a:spcBef>
                <a:spcPts val="1200"/>
              </a:spcBef>
              <a:defRPr sz="24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pPr>
            <a:r>
              <a:t>How good the model is if </a:t>
            </a:r>
            <a14:m>
              <m:oMath>
                <m:r>
                  <a:rPr xmlns:a="http://schemas.openxmlformats.org/drawingml/2006/main" sz="25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L</m:t>
                </m:r>
                <m:r>
                  <a:rPr xmlns:a="http://schemas.openxmlformats.org/drawingml/2006/main" sz="25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(</m:t>
                </m:r>
                <m:r>
                  <a:rPr xmlns:a="http://schemas.openxmlformats.org/drawingml/2006/main" sz="25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a</m:t>
                </m:r>
                <m:r>
                  <a:rPr xmlns:a="http://schemas.openxmlformats.org/drawingml/2006/main" sz="25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,</m:t>
                </m:r>
                <m:r>
                  <a:rPr xmlns:a="http://schemas.openxmlformats.org/drawingml/2006/main" sz="25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X</m:t>
                </m:r>
                <m:r>
                  <a:rPr xmlns:a="http://schemas.openxmlformats.org/drawingml/2006/main" sz="25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)</m:t>
                </m:r>
                <m:r>
                  <a:rPr xmlns:a="http://schemas.openxmlformats.org/drawingml/2006/main" sz="25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=</m:t>
                </m:r>
                <m:r>
                  <a:rPr xmlns:a="http://schemas.openxmlformats.org/drawingml/2006/main" sz="25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100</m:t>
                </m:r>
              </m:oMath>
            </a14:m>
            <a:r>
              <a:t>?</a:t>
            </a:r>
          </a:p>
          <a:p>
            <a:pPr defTabSz="914400">
              <a:lnSpc>
                <a:spcPct val="95000"/>
              </a:lnSpc>
              <a:spcBef>
                <a:spcPts val="1200"/>
              </a:spcBef>
              <a:defRPr sz="24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pPr>
          </a:p>
          <a:p>
            <a:pPr defTabSz="914400">
              <a:lnSpc>
                <a:spcPct val="95000"/>
              </a:lnSpc>
              <a:spcBef>
                <a:spcPts val="1200"/>
              </a:spcBef>
              <a:defRPr sz="24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pPr>
            <a:r>
              <a:rPr>
                <a:latin typeface="HSE Sans Bold"/>
                <a:ea typeface="HSE Sans Bold"/>
                <a:cs typeface="HSE Sans Bold"/>
                <a:sym typeface="HSE Sans Bold"/>
              </a:rPr>
              <a:t>Metrics</a:t>
            </a:r>
            <a:r>
              <a:t> are used to directly measure the quality of a model.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Text Placeholder 1"/>
          <p:cNvSpPr txBox="1"/>
          <p:nvPr>
            <p:ph type="body" sz="quarter" idx="1"/>
          </p:nvPr>
        </p:nvSpPr>
        <p:spPr>
          <a:xfrm>
            <a:off x="2087563" y="6490010"/>
            <a:ext cx="2606676" cy="367991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072" name="Text Placeholder 3"/>
          <p:cNvSpPr/>
          <p:nvPr/>
        </p:nvSpPr>
        <p:spPr>
          <a:xfrm>
            <a:off x="2087562" y="225425"/>
            <a:ext cx="6443122" cy="5601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defTabSz="777240">
              <a:lnSpc>
                <a:spcPct val="95000"/>
              </a:lnSpc>
              <a:spcBef>
                <a:spcPts val="1000"/>
              </a:spcBef>
              <a:defRPr sz="2720">
                <a:solidFill>
                  <a:srgbClr val="FFFFFF"/>
                </a:solidFill>
                <a:latin typeface="HSE Sans Bold"/>
                <a:ea typeface="HSE Sans Bold"/>
                <a:cs typeface="HSE Sans Bold"/>
                <a:sym typeface="HSE Sans Bold"/>
              </a:defRPr>
            </a:lvl1pPr>
          </a:lstStyle>
          <a:p>
            <a:pPr/>
            <a:r>
              <a:t>Metrics: Example</a:t>
            </a:r>
          </a:p>
        </p:txBody>
      </p:sp>
      <p:sp>
        <p:nvSpPr>
          <p:cNvPr id="1073" name="Text Placeholder 2"/>
          <p:cNvSpPr/>
          <p:nvPr/>
        </p:nvSpPr>
        <p:spPr>
          <a:xfrm>
            <a:off x="2269695" y="995734"/>
            <a:ext cx="6078856" cy="5322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 defTabSz="914400">
              <a:lnSpc>
                <a:spcPct val="95000"/>
              </a:lnSpc>
              <a:spcBef>
                <a:spcPts val="1200"/>
              </a:spcBef>
              <a:defRPr sz="2400">
                <a:solidFill>
                  <a:srgbClr val="FFFFFF"/>
                </a:solidFill>
                <a:latin typeface="HSE Sans Bold"/>
                <a:ea typeface="HSE Sans Bold"/>
                <a:cs typeface="HSE Sans Bold"/>
                <a:sym typeface="HSE Sans Bold"/>
              </a:defRPr>
            </a:pPr>
            <a:r>
              <a:t>Root Mean Squared Error (RMSE):</a:t>
            </a:r>
          </a:p>
          <a:p>
            <a:pPr algn="ctr" defTabSz="914400">
              <a:lnSpc>
                <a:spcPct val="95000"/>
              </a:lnSpc>
              <a:spcBef>
                <a:spcPts val="1200"/>
              </a:spcBef>
              <a:defRPr sz="24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pPr>
            <a14:m>
              <m:oMath>
                <m:r>
                  <a:rPr xmlns:a="http://schemas.openxmlformats.org/drawingml/2006/main" sz="25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R</m:t>
                </m:r>
                <m:r>
                  <a:rPr xmlns:a="http://schemas.openxmlformats.org/drawingml/2006/main" sz="25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M</m:t>
                </m:r>
                <m:r>
                  <a:rPr xmlns:a="http://schemas.openxmlformats.org/drawingml/2006/main" sz="25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S</m:t>
                </m:r>
                <m:r>
                  <a:rPr xmlns:a="http://schemas.openxmlformats.org/drawingml/2006/main" sz="25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E</m:t>
                </m:r>
                <m:r>
                  <a:rPr xmlns:a="http://schemas.openxmlformats.org/drawingml/2006/main" sz="25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(</m:t>
                </m:r>
                <m:r>
                  <a:rPr xmlns:a="http://schemas.openxmlformats.org/drawingml/2006/main" sz="25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a</m:t>
                </m:r>
                <m:r>
                  <a:rPr xmlns:a="http://schemas.openxmlformats.org/drawingml/2006/main" sz="25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,</m:t>
                </m:r>
                <m:r>
                  <a:rPr xmlns:a="http://schemas.openxmlformats.org/drawingml/2006/main" sz="25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X</m:t>
                </m:r>
                <m:r>
                  <a:rPr xmlns:a="http://schemas.openxmlformats.org/drawingml/2006/main" sz="25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)</m:t>
                </m:r>
                <m:r>
                  <a:rPr xmlns:a="http://schemas.openxmlformats.org/drawingml/2006/main" sz="25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=</m:t>
                </m:r>
                <m:rad>
                  <m:radPr>
                    <m:ctrlPr>
                      <a:rPr xmlns:a="http://schemas.openxmlformats.org/drawingml/2006/main" sz="25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</m:ctrlPr>
                    <m:degHide m:val="on"/>
                  </m:radPr>
                  <m:deg/>
                  <m:e>
                    <m:f>
                      <m:fPr>
                        <m:ctrlPr>
                          <a:rPr xmlns:a="http://schemas.openxmlformats.org/drawingml/2006/main" sz="25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  <m:type m:val="bar"/>
                      </m:fPr>
                      <m:num>
                        <m:r>
                          <a:rPr xmlns:a="http://schemas.openxmlformats.org/drawingml/2006/main" sz="25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xmlns:a="http://schemas.openxmlformats.org/drawingml/2006/main" sz="25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ℓ</m:t>
                        </m:r>
                      </m:den>
                    </m:f>
                    <m:limUpp>
                      <m:e>
                        <m:limLow>
                          <m:e>
                            <m:r>
                              <a:rPr xmlns:a="http://schemas.openxmlformats.org/drawingml/2006/main" sz="25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∑</m:t>
                            </m:r>
                          </m:e>
                          <m:lim>
                            <m:r>
                              <a:rPr xmlns:a="http://schemas.openxmlformats.org/drawingml/2006/main" sz="25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i</m:t>
                            </m:r>
                            <m:r>
                              <a:rPr xmlns:a="http://schemas.openxmlformats.org/drawingml/2006/main" sz="25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xmlns:a="http://schemas.openxmlformats.org/drawingml/2006/main" sz="25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lim>
                        </m:limLow>
                      </m:e>
                      <m:lim>
                        <m:r>
                          <a:rPr xmlns:a="http://schemas.openxmlformats.org/drawingml/2006/main" sz="25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ℓ</m:t>
                        </m:r>
                      </m:lim>
                    </m:limUpp>
                    <m:r>
                      <a:rPr xmlns:a="http://schemas.openxmlformats.org/drawingml/2006/main" sz="25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xmlns:a="http://schemas.openxmlformats.org/drawingml/2006/main" sz="25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a</m:t>
                    </m:r>
                    <m:r>
                      <a:rPr xmlns:a="http://schemas.openxmlformats.org/drawingml/2006/main" sz="25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e>
                        <m:r>
                          <a:rPr xmlns:a="http://schemas.openxmlformats.org/drawingml/2006/main" sz="25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xmlns:a="http://schemas.openxmlformats.org/drawingml/2006/main" sz="25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r>
                      <a:rPr xmlns:a="http://schemas.openxmlformats.org/drawingml/2006/main" sz="25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xmlns:a="http://schemas.openxmlformats.org/drawingml/2006/main" sz="25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-</m:t>
                    </m:r>
                    <m:sSub>
                      <m:e>
                        <m:r>
                          <a:rPr xmlns:a="http://schemas.openxmlformats.org/drawingml/2006/main" sz="25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b>
                        <m:r>
                          <a:rPr xmlns:a="http://schemas.openxmlformats.org/drawingml/2006/main" sz="25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sSup>
                      <m:e>
                        <m:r>
                          <a:rPr xmlns:a="http://schemas.openxmlformats.org/drawingml/2006/main" sz="25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xmlns:a="http://schemas.openxmlformats.org/drawingml/2006/main" sz="25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e>
                </m:rad>
              </m:oMath>
            </a14:m>
            <a:br>
              <a:rPr sz="1400"/>
            </a:br>
            <a:endParaRPr sz="1400"/>
          </a:p>
          <a:p>
            <a:pPr defTabSz="914400">
              <a:lnSpc>
                <a:spcPct val="95000"/>
              </a:lnSpc>
              <a:spcBef>
                <a:spcPts val="1200"/>
              </a:spcBef>
              <a:defRPr sz="24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pPr>
            <a:r>
              <a:t>If </a:t>
            </a:r>
            <a14:m>
              <m:oMath>
                <m:r>
                  <a:rPr xmlns:a="http://schemas.openxmlformats.org/drawingml/2006/main" sz="25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R</m:t>
                </m:r>
                <m:r>
                  <a:rPr xmlns:a="http://schemas.openxmlformats.org/drawingml/2006/main" sz="25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M</m:t>
                </m:r>
                <m:r>
                  <a:rPr xmlns:a="http://schemas.openxmlformats.org/drawingml/2006/main" sz="25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S</m:t>
                </m:r>
                <m:r>
                  <a:rPr xmlns:a="http://schemas.openxmlformats.org/drawingml/2006/main" sz="25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E</m:t>
                </m:r>
                <m:r>
                  <a:rPr xmlns:a="http://schemas.openxmlformats.org/drawingml/2006/main" sz="25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(</m:t>
                </m:r>
                <m:r>
                  <a:rPr xmlns:a="http://schemas.openxmlformats.org/drawingml/2006/main" sz="25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a</m:t>
                </m:r>
                <m:r>
                  <a:rPr xmlns:a="http://schemas.openxmlformats.org/drawingml/2006/main" sz="25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,</m:t>
                </m:r>
                <m:r>
                  <a:rPr xmlns:a="http://schemas.openxmlformats.org/drawingml/2006/main" sz="25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X</m:t>
                </m:r>
                <m:r>
                  <a:rPr xmlns:a="http://schemas.openxmlformats.org/drawingml/2006/main" sz="25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)</m:t>
                </m:r>
                <m:r>
                  <a:rPr xmlns:a="http://schemas.openxmlformats.org/drawingml/2006/main" sz="25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=</m:t>
                </m:r>
                <m:r>
                  <a:rPr xmlns:a="http://schemas.openxmlformats.org/drawingml/2006/main" sz="25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100</m:t>
                </m:r>
              </m:oMath>
            </a14:m>
            <a:r>
              <a:t>, then </a:t>
            </a:r>
            <a14:m>
              <m:oMath>
                <m:r>
                  <a:rPr xmlns:a="http://schemas.openxmlformats.org/drawingml/2006/main" sz="25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a</m:t>
                </m:r>
                <m:r>
                  <a:rPr xmlns:a="http://schemas.openxmlformats.org/drawingml/2006/main" sz="25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(</m:t>
                </m:r>
                <m:r>
                  <a:rPr xmlns:a="http://schemas.openxmlformats.org/drawingml/2006/main" sz="25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x</m:t>
                </m:r>
                <m:r>
                  <a:rPr xmlns:a="http://schemas.openxmlformats.org/drawingml/2006/main" sz="25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)</m:t>
                </m:r>
                <m:r>
                  <a:rPr xmlns:a="http://schemas.openxmlformats.org/drawingml/2006/main" sz="25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=</m:t>
                </m:r>
                <m:r>
                  <a:rPr xmlns:a="http://schemas.openxmlformats.org/drawingml/2006/main" sz="25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y</m:t>
                </m:r>
                <m:r>
                  <a:rPr xmlns:a="http://schemas.openxmlformats.org/drawingml/2006/main" sz="25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±</m:t>
                </m:r>
                <m:r>
                  <a:rPr xmlns:a="http://schemas.openxmlformats.org/drawingml/2006/main" sz="25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100</m:t>
                </m:r>
              </m:oMath>
            </a14:m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Text Placeholder 1"/>
          <p:cNvSpPr txBox="1"/>
          <p:nvPr>
            <p:ph type="body" sz="quarter" idx="1"/>
          </p:nvPr>
        </p:nvSpPr>
        <p:spPr>
          <a:xfrm>
            <a:off x="2087563" y="6490010"/>
            <a:ext cx="2606676" cy="367991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076" name="Text Placeholder 3"/>
          <p:cNvSpPr/>
          <p:nvPr/>
        </p:nvSpPr>
        <p:spPr>
          <a:xfrm>
            <a:off x="2087562" y="225425"/>
            <a:ext cx="6443122" cy="5601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defTabSz="777240">
              <a:lnSpc>
                <a:spcPct val="95000"/>
              </a:lnSpc>
              <a:spcBef>
                <a:spcPts val="1000"/>
              </a:spcBef>
              <a:defRPr sz="2720">
                <a:solidFill>
                  <a:srgbClr val="FFFFFF"/>
                </a:solidFill>
                <a:latin typeface="HSE Sans Bold"/>
                <a:ea typeface="HSE Sans Bold"/>
                <a:cs typeface="HSE Sans Bold"/>
                <a:sym typeface="HSE Sans Bold"/>
              </a:defRPr>
            </a:lvl1pPr>
          </a:lstStyle>
          <a:p>
            <a:pPr/>
            <a:r>
              <a:t>Metrics: Example</a:t>
            </a:r>
          </a:p>
        </p:txBody>
      </p:sp>
      <p:sp>
        <p:nvSpPr>
          <p:cNvPr id="1077" name="Text Placeholder 2"/>
          <p:cNvSpPr/>
          <p:nvPr/>
        </p:nvSpPr>
        <p:spPr>
          <a:xfrm>
            <a:off x="2269695" y="995734"/>
            <a:ext cx="6593337" cy="5322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 defTabSz="914400">
              <a:lnSpc>
                <a:spcPct val="95000"/>
              </a:lnSpc>
              <a:spcBef>
                <a:spcPts val="1200"/>
              </a:spcBef>
              <a:defRPr sz="4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pPr>
          </a:p>
          <a:p>
            <a:pPr defTabSz="914400">
              <a:lnSpc>
                <a:spcPct val="95000"/>
              </a:lnSpc>
              <a:spcBef>
                <a:spcPts val="1200"/>
              </a:spcBef>
              <a:defRPr sz="2400">
                <a:solidFill>
                  <a:srgbClr val="FFFFFF"/>
                </a:solidFill>
                <a:latin typeface="HSE Sans Bold"/>
                <a:ea typeface="HSE Sans Bold"/>
                <a:cs typeface="HSE Sans Bold"/>
                <a:sym typeface="HSE Sans Bold"/>
              </a:defRPr>
            </a:pPr>
            <a:r>
              <a:t>R-squared (</a:t>
            </a:r>
            <a14:m>
              <m:oMath>
                <m:sSup>
                  <m:e>
                    <m:r>
                      <a:rPr xmlns:a="http://schemas.openxmlformats.org/drawingml/2006/main" sz="25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R</m:t>
                    </m:r>
                  </m:e>
                  <m:sup>
                    <m:r>
                      <a:rPr xmlns:a="http://schemas.openxmlformats.org/drawingml/2006/main" sz="25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2</m:t>
                    </m:r>
                  </m:sup>
                </m:sSup>
              </m:oMath>
            </a14:m>
            <a:r>
              <a:t>):</a:t>
            </a:r>
          </a:p>
          <a:p>
            <a:pPr algn="ctr" defTabSz="914400">
              <a:spcBef>
                <a:spcPts val="1200"/>
              </a:spcBef>
              <a:defRPr sz="24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pPr>
            <a14:m>
              <m:oMathPara>
                <m:oMathParaPr>
                  <m:jc m:val="center"/>
                </m:oMathParaPr>
                <m:oMath>
                  <m:m>
                    <m:mPr>
                      <m:ctrlPr>
                        <a:rPr xmlns:a="http://schemas.openxmlformats.org/drawingml/2006/main" sz="25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</m:ctrlPr>
                      <m:baseJc m:val="center"/>
                      <m:plcHide m:val="on"/>
                      <m:mcs>
                        <m:mc>
                          <m:mcPr>
                            <m:count m:val="2"/>
                            <m:mcJc m:val="center"/>
                          </m:mcPr>
                        </m:mc>
                      </m:mcs>
                    </m:mPr>
                    <m:mr>
                      <m:e>
                        <m:sSup>
                          <m:e>
                            <m:argPr>
                              <m:scrLvl m:val="0"/>
                            </m:argPr>
                            <m:r>
                              <a:rPr xmlns:a="http://schemas.openxmlformats.org/drawingml/2006/main" sz="25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R</m:t>
                            </m:r>
                          </m:e>
                          <m:sup>
                            <m:argPr>
                              <m:scrLvl m:val="0"/>
                            </m:argPr>
                            <m:r>
                              <a:rPr xmlns:a="http://schemas.openxmlformats.org/drawingml/2006/main" sz="25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xmlns:a="http://schemas.openxmlformats.org/drawingml/2006/main" sz="25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xmlns:a="http://schemas.openxmlformats.org/drawingml/2006/main" sz="25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xmlns:a="http://schemas.openxmlformats.org/drawingml/2006/main" sz="25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xmlns:a="http://schemas.openxmlformats.org/drawingml/2006/main" sz="25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xmlns:a="http://schemas.openxmlformats.org/drawingml/2006/main" sz="25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e>
                        <m:r>
                          <a:rPr xmlns:a="http://schemas.openxmlformats.org/drawingml/2006/main" sz="25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xmlns:a="http://schemas.openxmlformats.org/drawingml/2006/main" sz="25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xmlns:a="http://schemas.openxmlformats.org/drawingml/2006/main" sz="25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-</m:t>
                        </m:r>
                        <m:f>
                          <m:fPr>
                            <m:ctrlPr>
                              <a:rPr xmlns:a="http://schemas.openxmlformats.org/drawingml/2006/main" sz="25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  <m:type m:val="bar"/>
                          </m:fPr>
                          <m:num>
                            <m:argPr>
                              <m:scrLvl m:val="0"/>
                            </m:argPr>
                            <m:r>
                              <a:rPr xmlns:a="http://schemas.openxmlformats.org/drawingml/2006/main" sz="25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M</m:t>
                            </m:r>
                            <m:r>
                              <a:rPr xmlns:a="http://schemas.openxmlformats.org/drawingml/2006/main" sz="25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S</m:t>
                            </m:r>
                            <m:r>
                              <a:rPr xmlns:a="http://schemas.openxmlformats.org/drawingml/2006/main" sz="25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  <m:r>
                              <a:rPr xmlns:a="http://schemas.openxmlformats.org/drawingml/2006/main" sz="25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xmlns:a="http://schemas.openxmlformats.org/drawingml/2006/main" sz="25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  <m:r>
                              <a:rPr xmlns:a="http://schemas.openxmlformats.org/drawingml/2006/main" sz="25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xmlns:a="http://schemas.openxmlformats.org/drawingml/2006/main" sz="25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  <m:r>
                              <a:rPr xmlns:a="http://schemas.openxmlformats.org/drawingml/2006/main" sz="25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argPr>
                              <m:scrLvl m:val="0"/>
                            </m:argPr>
                            <m:r>
                              <a:rPr xmlns:a="http://schemas.openxmlformats.org/drawingml/2006/main" sz="25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M</m:t>
                            </m:r>
                            <m:r>
                              <a:rPr xmlns:a="http://schemas.openxmlformats.org/drawingml/2006/main" sz="25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S</m:t>
                            </m:r>
                            <m:r>
                              <a:rPr xmlns:a="http://schemas.openxmlformats.org/drawingml/2006/main" sz="25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  <m:r>
                              <a:rPr xmlns:a="http://schemas.openxmlformats.org/drawingml/2006/main" sz="25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bar>
                              <m:barPr>
                                <m:ctrlPr>
                                  <a:rPr xmlns:a="http://schemas.openxmlformats.org/drawingml/2006/main" sz="25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  <m:pos m:val="top"/>
                              </m:barPr>
                              <m:e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25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Y</m:t>
                                </m:r>
                              </m:e>
                            </m:bar>
                            <m:r>
                              <a:rPr xmlns:a="http://schemas.openxmlformats.org/drawingml/2006/main" sz="25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xmlns:a="http://schemas.openxmlformats.org/drawingml/2006/main" sz="25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  <m:r>
                              <a:rPr xmlns:a="http://schemas.openxmlformats.org/drawingml/2006/main" sz="25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den>
                        </m:f>
                      </m:e>
                    </m:mr>
                    <m:mr>
                      <m:e/>
                      <m:e>
                        <m:r>
                          <a:rPr xmlns:a="http://schemas.openxmlformats.org/drawingml/2006/main" sz="25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xmlns:a="http://schemas.openxmlformats.org/drawingml/2006/main" sz="25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xmlns:a="http://schemas.openxmlformats.org/drawingml/2006/main" sz="25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-</m:t>
                        </m:r>
                        <m:f>
                          <m:fPr>
                            <m:ctrlPr>
                              <a:rPr xmlns:a="http://schemas.openxmlformats.org/drawingml/2006/main" sz="25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  <m:type m:val="bar"/>
                          </m:fPr>
                          <m:num>
                            <m:argPr>
                              <m:scrLvl m:val="0"/>
                            </m:argPr>
                            <m:sSubSup>
                              <m:e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25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∑</m:t>
                                </m:r>
                              </m:e>
                              <m:sub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25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  <m:r>
                                  <a:rPr xmlns:a="http://schemas.openxmlformats.org/drawingml/2006/main" sz="25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xmlns:a="http://schemas.openxmlformats.org/drawingml/2006/main" sz="25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25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ℓ</m:t>
                                </m:r>
                              </m:sup>
                            </m:sSubSup>
                            <m:r>
                              <a:rPr xmlns:a="http://schemas.openxmlformats.org/drawingml/2006/main" sz="25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xmlns:a="http://schemas.openxmlformats.org/drawingml/2006/main" sz="25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  <m:r>
                              <a:rPr xmlns:a="http://schemas.openxmlformats.org/drawingml/2006/main" sz="25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e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25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  <m:sub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25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</m:sub>
                            </m:sSub>
                            <m:r>
                              <a:rPr xmlns:a="http://schemas.openxmlformats.org/drawingml/2006/main" sz="25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  <m:r>
                              <a:rPr xmlns:a="http://schemas.openxmlformats.org/drawingml/2006/main" sz="25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-</m:t>
                            </m:r>
                            <m:sSub>
                              <m:e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25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y</m:t>
                                </m:r>
                              </m:e>
                              <m:sub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25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</m:sub>
                            </m:sSub>
                            <m:sSup>
                              <m:e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25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25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argPr>
                              <m:scrLvl m:val="0"/>
                            </m:argPr>
                            <m:sSubSup>
                              <m:e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25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∑</m:t>
                                </m:r>
                              </m:e>
                              <m:sub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25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  <m:r>
                                  <a:rPr xmlns:a="http://schemas.openxmlformats.org/drawingml/2006/main" sz="25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xmlns:a="http://schemas.openxmlformats.org/drawingml/2006/main" sz="25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25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ℓ</m:t>
                                </m:r>
                              </m:sup>
                            </m:sSubSup>
                            <m:r>
                              <a:rPr xmlns:a="http://schemas.openxmlformats.org/drawingml/2006/main" sz="25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bar>
                              <m:barPr>
                                <m:ctrlPr>
                                  <a:rPr xmlns:a="http://schemas.openxmlformats.org/drawingml/2006/main" sz="25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  <m:pos m:val="top"/>
                              </m:barPr>
                              <m:e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25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Y</m:t>
                                </m:r>
                              </m:e>
                            </m:bar>
                            <m:r>
                              <a:rPr xmlns:a="http://schemas.openxmlformats.org/drawingml/2006/main" sz="25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-</m:t>
                            </m:r>
                            <m:sSub>
                              <m:e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25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y</m:t>
                                </m:r>
                              </m:e>
                              <m:sub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25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</m:sub>
                            </m:sSub>
                            <m:sSup>
                              <m:e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25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25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mr>
                  </m:m>
                </m:oMath>
              </m:oMathPara>
            </a14:m>
          </a:p>
          <a:p>
            <a:pPr defTabSz="914400">
              <a:spcBef>
                <a:spcPts val="1200"/>
              </a:spcBef>
              <a:defRPr sz="24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pPr>
            <a:r>
              <a:t>where </a:t>
            </a:r>
            <a14:m>
              <m:oMath>
                <m:bar>
                  <m:barPr>
                    <m:ctrlPr>
                      <a:rPr xmlns:a="http://schemas.openxmlformats.org/drawingml/2006/main" sz="25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</m:ctrlPr>
                    <m:pos m:val="top"/>
                  </m:barPr>
                  <m:e>
                    <m:r>
                      <a:rPr xmlns:a="http://schemas.openxmlformats.org/drawingml/2006/main" sz="25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Y</m:t>
                    </m:r>
                  </m:e>
                </m:bar>
                <m:r>
                  <a:rPr xmlns:a="http://schemas.openxmlformats.org/drawingml/2006/main" sz="25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=</m:t>
                </m:r>
                <m:f>
                  <m:fPr>
                    <m:ctrlPr>
                      <a:rPr xmlns:a="http://schemas.openxmlformats.org/drawingml/2006/main" sz="25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</m:ctrlPr>
                    <m:type m:val="bar"/>
                  </m:fPr>
                  <m:num>
                    <m:r>
                      <a:rPr xmlns:a="http://schemas.openxmlformats.org/drawingml/2006/main" sz="25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1</m:t>
                    </m:r>
                  </m:num>
                  <m:den>
                    <m:r>
                      <a:rPr xmlns:a="http://schemas.openxmlformats.org/drawingml/2006/main" sz="25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ℓ</m:t>
                    </m:r>
                  </m:den>
                </m:f>
                <m:limUpp>
                  <m:e>
                    <m:limLow>
                      <m:e>
                        <m:r>
                          <a:rPr xmlns:a="http://schemas.openxmlformats.org/drawingml/2006/main" sz="25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∑</m:t>
                        </m:r>
                      </m:e>
                      <m:lim>
                        <m:r>
                          <a:rPr xmlns:a="http://schemas.openxmlformats.org/drawingml/2006/main" sz="25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  <m:r>
                          <a:rPr xmlns:a="http://schemas.openxmlformats.org/drawingml/2006/main" sz="25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xmlns:a="http://schemas.openxmlformats.org/drawingml/2006/main" sz="25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lim>
                    </m:limLow>
                  </m:e>
                  <m:lim>
                    <m:r>
                      <a:rPr xmlns:a="http://schemas.openxmlformats.org/drawingml/2006/main" sz="25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ℓ</m:t>
                    </m:r>
                  </m:lim>
                </m:limUpp>
                <m:sSub>
                  <m:e>
                    <m:r>
                      <a:rPr xmlns:a="http://schemas.openxmlformats.org/drawingml/2006/main" sz="25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y</m:t>
                    </m:r>
                  </m:e>
                  <m:sub>
                    <m:r>
                      <a:rPr xmlns:a="http://schemas.openxmlformats.org/drawingml/2006/main" sz="25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i</m:t>
                    </m:r>
                  </m:sub>
                </m:sSub>
              </m:oMath>
            </a14:m>
            <a:r>
              <a:t> </a:t>
            </a:r>
          </a:p>
          <a:p>
            <a:pPr algn="ctr" defTabSz="914400">
              <a:spcBef>
                <a:spcPts val="1200"/>
              </a:spcBef>
              <a:defRPr sz="24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pPr>
            <a:br/>
            <a14:m>
              <m:oMath>
                <m:sSup>
                  <m:e>
                    <m:r>
                      <a:rPr xmlns:a="http://schemas.openxmlformats.org/drawingml/2006/main" sz="25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R</m:t>
                    </m:r>
                  </m:e>
                  <m:sup>
                    <m:r>
                      <a:rPr xmlns:a="http://schemas.openxmlformats.org/drawingml/2006/main" sz="25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2</m:t>
                    </m:r>
                  </m:sup>
                </m:sSup>
                <m:r>
                  <a:rPr xmlns:a="http://schemas.openxmlformats.org/drawingml/2006/main" sz="25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(</m:t>
                </m:r>
                <m:r>
                  <a:rPr xmlns:a="http://schemas.openxmlformats.org/drawingml/2006/main" sz="25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a</m:t>
                </m:r>
                <m:r>
                  <a:rPr xmlns:a="http://schemas.openxmlformats.org/drawingml/2006/main" sz="25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,</m:t>
                </m:r>
                <m:r>
                  <a:rPr xmlns:a="http://schemas.openxmlformats.org/drawingml/2006/main" sz="25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X</m:t>
                </m:r>
                <m:r>
                  <a:rPr xmlns:a="http://schemas.openxmlformats.org/drawingml/2006/main" sz="25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)</m:t>
                </m:r>
                <m:r>
                  <a:rPr xmlns:a="http://schemas.openxmlformats.org/drawingml/2006/main" sz="25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∈</m:t>
                </m:r>
                <m:r>
                  <a:rPr xmlns:a="http://schemas.openxmlformats.org/drawingml/2006/main" sz="25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[</m:t>
                </m:r>
                <m:r>
                  <a:rPr xmlns:a="http://schemas.openxmlformats.org/drawingml/2006/main" sz="25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0,</m:t>
                </m:r>
                <m:r>
                  <a:rPr xmlns:a="http://schemas.openxmlformats.org/drawingml/2006/main" sz="25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1</m:t>
                </m:r>
                <m:r>
                  <a:rPr xmlns:a="http://schemas.openxmlformats.org/drawingml/2006/main" sz="25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]</m:t>
                </m:r>
              </m:oMath>
            </a14:m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Text Placeholder 1"/>
          <p:cNvSpPr txBox="1"/>
          <p:nvPr>
            <p:ph type="body" sz="quarter" idx="1"/>
          </p:nvPr>
        </p:nvSpPr>
        <p:spPr>
          <a:xfrm>
            <a:off x="2087563" y="6490010"/>
            <a:ext cx="2606676" cy="367991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080" name="Text Placeholder 3"/>
          <p:cNvSpPr/>
          <p:nvPr/>
        </p:nvSpPr>
        <p:spPr>
          <a:xfrm>
            <a:off x="2087562" y="225425"/>
            <a:ext cx="6443122" cy="5601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defTabSz="777240">
              <a:lnSpc>
                <a:spcPct val="95000"/>
              </a:lnSpc>
              <a:spcBef>
                <a:spcPts val="1000"/>
              </a:spcBef>
              <a:defRPr sz="2720">
                <a:solidFill>
                  <a:srgbClr val="FFFFFF"/>
                </a:solidFill>
                <a:latin typeface="HSE Sans Bold"/>
                <a:ea typeface="HSE Sans Bold"/>
                <a:cs typeface="HSE Sans Bold"/>
                <a:sym typeface="HSE Sans Bold"/>
              </a:defRPr>
            </a:lvl1pPr>
          </a:lstStyle>
          <a:p>
            <a:pPr/>
            <a:r>
              <a:t>Machine Learning Pipeline</a:t>
            </a:r>
          </a:p>
        </p:txBody>
      </p:sp>
      <p:sp>
        <p:nvSpPr>
          <p:cNvPr id="1081" name="Model"/>
          <p:cNvSpPr/>
          <p:nvPr/>
        </p:nvSpPr>
        <p:spPr>
          <a:xfrm>
            <a:off x="2595528" y="3160326"/>
            <a:ext cx="1508642" cy="700937"/>
          </a:xfrm>
          <a:prstGeom prst="rect">
            <a:avLst/>
          </a:prstGeom>
          <a:ln w="25400">
            <a:solidFill>
              <a:srgbClr val="299E27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 sz="23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lvl1pPr>
          </a:lstStyle>
          <a:p>
            <a:pPr/>
            <a:r>
              <a:t>Model</a:t>
            </a:r>
          </a:p>
        </p:txBody>
      </p:sp>
      <p:sp>
        <p:nvSpPr>
          <p:cNvPr id="1082" name="Loss Function"/>
          <p:cNvSpPr/>
          <p:nvPr/>
        </p:nvSpPr>
        <p:spPr>
          <a:xfrm>
            <a:off x="2595528" y="2111664"/>
            <a:ext cx="1508642" cy="878415"/>
          </a:xfrm>
          <a:prstGeom prst="rect">
            <a:avLst/>
          </a:prstGeom>
          <a:ln w="25400">
            <a:solidFill>
              <a:srgbClr val="EC2C26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lnSpc>
                <a:spcPct val="90000"/>
              </a:lnSpc>
              <a:defRPr sz="23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lvl1pPr>
          </a:lstStyle>
          <a:p>
            <a:pPr/>
            <a:r>
              <a:t>Loss Function</a:t>
            </a:r>
          </a:p>
        </p:txBody>
      </p:sp>
      <p:sp>
        <p:nvSpPr>
          <p:cNvPr id="1083" name="Model Training"/>
          <p:cNvSpPr/>
          <p:nvPr/>
        </p:nvSpPr>
        <p:spPr>
          <a:xfrm>
            <a:off x="5608751" y="1774243"/>
            <a:ext cx="2297746" cy="740277"/>
          </a:xfrm>
          <a:prstGeom prst="rect">
            <a:avLst/>
          </a:prstGeom>
          <a:solidFill>
            <a:srgbClr val="A7A7A7"/>
          </a:solidFill>
          <a:ln w="25400">
            <a:solidFill>
              <a:srgbClr val="FFFFFF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 sz="23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lvl1pPr>
          </a:lstStyle>
          <a:p>
            <a:pPr/>
            <a:r>
              <a:t>Model Training</a:t>
            </a:r>
          </a:p>
        </p:txBody>
      </p:sp>
      <p:sp>
        <p:nvSpPr>
          <p:cNvPr id="1084" name="Line"/>
          <p:cNvSpPr/>
          <p:nvPr/>
        </p:nvSpPr>
        <p:spPr>
          <a:xfrm flipV="1">
            <a:off x="4207285" y="2134784"/>
            <a:ext cx="1317055" cy="403298"/>
          </a:xfrm>
          <a:prstGeom prst="line">
            <a:avLst/>
          </a:prstGeom>
          <a:ln w="25400">
            <a:solidFill>
              <a:srgbClr val="FFFFFF"/>
            </a:solidFill>
            <a:miter/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1085" name="Line"/>
          <p:cNvSpPr/>
          <p:nvPr/>
        </p:nvSpPr>
        <p:spPr>
          <a:xfrm>
            <a:off x="4196670" y="1691298"/>
            <a:ext cx="1325381" cy="326062"/>
          </a:xfrm>
          <a:prstGeom prst="line">
            <a:avLst/>
          </a:prstGeom>
          <a:ln w="25400">
            <a:solidFill>
              <a:srgbClr val="FFFFFF"/>
            </a:solidFill>
            <a:miter/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1086" name="Line"/>
          <p:cNvSpPr/>
          <p:nvPr/>
        </p:nvSpPr>
        <p:spPr>
          <a:xfrm>
            <a:off x="6753713" y="2577981"/>
            <a:ext cx="1" cy="264730"/>
          </a:xfrm>
          <a:prstGeom prst="line">
            <a:avLst/>
          </a:prstGeom>
          <a:ln w="25400">
            <a:solidFill>
              <a:srgbClr val="FFFFFF"/>
            </a:solidFill>
            <a:miter/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1087" name="Train Data"/>
          <p:cNvSpPr/>
          <p:nvPr/>
        </p:nvSpPr>
        <p:spPr>
          <a:xfrm>
            <a:off x="2585474" y="1265861"/>
            <a:ext cx="1508642" cy="700937"/>
          </a:xfrm>
          <a:prstGeom prst="rect">
            <a:avLst/>
          </a:prstGeom>
          <a:ln w="25400">
            <a:solidFill>
              <a:srgbClr val="555CDB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 sz="23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lvl1pPr>
          </a:lstStyle>
          <a:p>
            <a:pPr/>
            <a:r>
              <a:t>Train Data</a:t>
            </a:r>
          </a:p>
        </p:txBody>
      </p:sp>
      <p:sp>
        <p:nvSpPr>
          <p:cNvPr id="1088" name="Line"/>
          <p:cNvSpPr/>
          <p:nvPr/>
        </p:nvSpPr>
        <p:spPr>
          <a:xfrm flipV="1">
            <a:off x="4216265" y="2276169"/>
            <a:ext cx="1302838" cy="1244285"/>
          </a:xfrm>
          <a:prstGeom prst="line">
            <a:avLst/>
          </a:prstGeom>
          <a:ln w="25400">
            <a:solidFill>
              <a:srgbClr val="FFFFFF"/>
            </a:solidFill>
            <a:miter/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1089" name="Model with optimal parameters"/>
          <p:cNvSpPr/>
          <p:nvPr/>
        </p:nvSpPr>
        <p:spPr>
          <a:xfrm>
            <a:off x="5414800" y="2903095"/>
            <a:ext cx="2685648" cy="906789"/>
          </a:xfrm>
          <a:prstGeom prst="rect">
            <a:avLst/>
          </a:prstGeom>
          <a:ln w="25400">
            <a:solidFill>
              <a:srgbClr val="299E27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 sz="23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lvl1pPr>
          </a:lstStyle>
          <a:p>
            <a:pPr/>
            <a:r>
              <a:t>Model with optimal parameters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1" name="Text Placeholder 1"/>
          <p:cNvSpPr txBox="1"/>
          <p:nvPr>
            <p:ph type="body" sz="quarter" idx="1"/>
          </p:nvPr>
        </p:nvSpPr>
        <p:spPr>
          <a:xfrm>
            <a:off x="2087563" y="6490010"/>
            <a:ext cx="2606676" cy="367991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092" name="Text Placeholder 3"/>
          <p:cNvSpPr/>
          <p:nvPr/>
        </p:nvSpPr>
        <p:spPr>
          <a:xfrm>
            <a:off x="2087562" y="225425"/>
            <a:ext cx="6443122" cy="5601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defTabSz="777240">
              <a:lnSpc>
                <a:spcPct val="95000"/>
              </a:lnSpc>
              <a:spcBef>
                <a:spcPts val="1000"/>
              </a:spcBef>
              <a:defRPr sz="2720">
                <a:solidFill>
                  <a:srgbClr val="FFFFFF"/>
                </a:solidFill>
                <a:latin typeface="HSE Sans Bold"/>
                <a:ea typeface="HSE Sans Bold"/>
                <a:cs typeface="HSE Sans Bold"/>
                <a:sym typeface="HSE Sans Bold"/>
              </a:defRPr>
            </a:lvl1pPr>
          </a:lstStyle>
          <a:p>
            <a:pPr/>
            <a:r>
              <a:t>Machine Learning Pipeline</a:t>
            </a:r>
          </a:p>
        </p:txBody>
      </p:sp>
      <p:sp>
        <p:nvSpPr>
          <p:cNvPr id="1093" name="Model"/>
          <p:cNvSpPr/>
          <p:nvPr/>
        </p:nvSpPr>
        <p:spPr>
          <a:xfrm>
            <a:off x="2595528" y="3160326"/>
            <a:ext cx="1508642" cy="700937"/>
          </a:xfrm>
          <a:prstGeom prst="rect">
            <a:avLst/>
          </a:prstGeom>
          <a:ln w="25400">
            <a:solidFill>
              <a:srgbClr val="299E27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 sz="23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lvl1pPr>
          </a:lstStyle>
          <a:p>
            <a:pPr/>
            <a:r>
              <a:t>Model</a:t>
            </a:r>
          </a:p>
        </p:txBody>
      </p:sp>
      <p:sp>
        <p:nvSpPr>
          <p:cNvPr id="1094" name="Loss Function"/>
          <p:cNvSpPr/>
          <p:nvPr/>
        </p:nvSpPr>
        <p:spPr>
          <a:xfrm>
            <a:off x="2595528" y="2111664"/>
            <a:ext cx="1508642" cy="878415"/>
          </a:xfrm>
          <a:prstGeom prst="rect">
            <a:avLst/>
          </a:prstGeom>
          <a:ln w="25400">
            <a:solidFill>
              <a:srgbClr val="EC2C26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lnSpc>
                <a:spcPct val="90000"/>
              </a:lnSpc>
              <a:defRPr sz="23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lvl1pPr>
          </a:lstStyle>
          <a:p>
            <a:pPr/>
            <a:r>
              <a:t>Loss Function</a:t>
            </a:r>
          </a:p>
        </p:txBody>
      </p:sp>
      <p:sp>
        <p:nvSpPr>
          <p:cNvPr id="1095" name="Model Training"/>
          <p:cNvSpPr/>
          <p:nvPr/>
        </p:nvSpPr>
        <p:spPr>
          <a:xfrm>
            <a:off x="5608751" y="1774243"/>
            <a:ext cx="2297746" cy="740277"/>
          </a:xfrm>
          <a:prstGeom prst="rect">
            <a:avLst/>
          </a:prstGeom>
          <a:solidFill>
            <a:srgbClr val="A7A7A7"/>
          </a:solidFill>
          <a:ln w="25400">
            <a:solidFill>
              <a:srgbClr val="FFFFFF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 sz="23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lvl1pPr>
          </a:lstStyle>
          <a:p>
            <a:pPr/>
            <a:r>
              <a:t>Model Training</a:t>
            </a:r>
          </a:p>
        </p:txBody>
      </p:sp>
      <p:sp>
        <p:nvSpPr>
          <p:cNvPr id="1096" name="Line"/>
          <p:cNvSpPr/>
          <p:nvPr/>
        </p:nvSpPr>
        <p:spPr>
          <a:xfrm flipV="1">
            <a:off x="4207285" y="2134784"/>
            <a:ext cx="1317055" cy="403298"/>
          </a:xfrm>
          <a:prstGeom prst="line">
            <a:avLst/>
          </a:prstGeom>
          <a:ln w="25400">
            <a:solidFill>
              <a:srgbClr val="FFFFFF"/>
            </a:solidFill>
            <a:miter/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1097" name="Line"/>
          <p:cNvSpPr/>
          <p:nvPr/>
        </p:nvSpPr>
        <p:spPr>
          <a:xfrm>
            <a:off x="4196670" y="1691298"/>
            <a:ext cx="1325381" cy="326062"/>
          </a:xfrm>
          <a:prstGeom prst="line">
            <a:avLst/>
          </a:prstGeom>
          <a:ln w="25400">
            <a:solidFill>
              <a:srgbClr val="FFFFFF"/>
            </a:solidFill>
            <a:miter/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1098" name="Line"/>
          <p:cNvSpPr/>
          <p:nvPr/>
        </p:nvSpPr>
        <p:spPr>
          <a:xfrm>
            <a:off x="6753713" y="2577981"/>
            <a:ext cx="1" cy="264730"/>
          </a:xfrm>
          <a:prstGeom prst="line">
            <a:avLst/>
          </a:prstGeom>
          <a:ln w="25400">
            <a:solidFill>
              <a:srgbClr val="FFFFFF"/>
            </a:solidFill>
            <a:miter/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1099" name="Train Data"/>
          <p:cNvSpPr/>
          <p:nvPr/>
        </p:nvSpPr>
        <p:spPr>
          <a:xfrm>
            <a:off x="2585474" y="1265861"/>
            <a:ext cx="1508642" cy="700937"/>
          </a:xfrm>
          <a:prstGeom prst="rect">
            <a:avLst/>
          </a:prstGeom>
          <a:ln w="25400">
            <a:solidFill>
              <a:srgbClr val="555CDB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 sz="23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lvl1pPr>
          </a:lstStyle>
          <a:p>
            <a:pPr/>
            <a:r>
              <a:t>Train Data</a:t>
            </a:r>
          </a:p>
        </p:txBody>
      </p:sp>
      <p:sp>
        <p:nvSpPr>
          <p:cNvPr id="1100" name="Test Data"/>
          <p:cNvSpPr/>
          <p:nvPr/>
        </p:nvSpPr>
        <p:spPr>
          <a:xfrm>
            <a:off x="2602330" y="4349881"/>
            <a:ext cx="1508641" cy="700937"/>
          </a:xfrm>
          <a:prstGeom prst="rect">
            <a:avLst/>
          </a:prstGeom>
          <a:ln w="25400">
            <a:solidFill>
              <a:srgbClr val="555CDB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 sz="23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lvl1pPr>
          </a:lstStyle>
          <a:p>
            <a:pPr/>
            <a:r>
              <a:t>Test Data</a:t>
            </a:r>
          </a:p>
        </p:txBody>
      </p:sp>
      <p:sp>
        <p:nvSpPr>
          <p:cNvPr id="1101" name="Metric"/>
          <p:cNvSpPr/>
          <p:nvPr/>
        </p:nvSpPr>
        <p:spPr>
          <a:xfrm>
            <a:off x="2585474" y="5261172"/>
            <a:ext cx="1508642" cy="700937"/>
          </a:xfrm>
          <a:prstGeom prst="rect">
            <a:avLst/>
          </a:prstGeom>
          <a:ln w="25400">
            <a:solidFill>
              <a:srgbClr val="EC2C26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 sz="23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lvl1pPr>
          </a:lstStyle>
          <a:p>
            <a:pPr/>
            <a:r>
              <a:t>Metric</a:t>
            </a:r>
          </a:p>
        </p:txBody>
      </p:sp>
      <p:sp>
        <p:nvSpPr>
          <p:cNvPr id="1102" name="Line"/>
          <p:cNvSpPr/>
          <p:nvPr/>
        </p:nvSpPr>
        <p:spPr>
          <a:xfrm flipV="1">
            <a:off x="4216265" y="2276169"/>
            <a:ext cx="1302838" cy="1244285"/>
          </a:xfrm>
          <a:prstGeom prst="line">
            <a:avLst/>
          </a:prstGeom>
          <a:ln w="25400">
            <a:solidFill>
              <a:srgbClr val="FFFFFF"/>
            </a:solidFill>
            <a:miter/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1103" name="Model with optimal parameters"/>
          <p:cNvSpPr/>
          <p:nvPr/>
        </p:nvSpPr>
        <p:spPr>
          <a:xfrm>
            <a:off x="5414800" y="2903095"/>
            <a:ext cx="2685648" cy="906789"/>
          </a:xfrm>
          <a:prstGeom prst="rect">
            <a:avLst/>
          </a:prstGeom>
          <a:ln w="25400">
            <a:solidFill>
              <a:srgbClr val="299E27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 sz="23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lvl1pPr>
          </a:lstStyle>
          <a:p>
            <a:pPr/>
            <a:r>
              <a:t>Model with optimal parameters</a:t>
            </a:r>
          </a:p>
        </p:txBody>
      </p:sp>
      <p:sp>
        <p:nvSpPr>
          <p:cNvPr id="1104" name="Model Testing"/>
          <p:cNvSpPr/>
          <p:nvPr/>
        </p:nvSpPr>
        <p:spPr>
          <a:xfrm>
            <a:off x="5748910" y="4198458"/>
            <a:ext cx="2017428" cy="740277"/>
          </a:xfrm>
          <a:prstGeom prst="rect">
            <a:avLst/>
          </a:prstGeom>
          <a:solidFill>
            <a:srgbClr val="A7A7A7"/>
          </a:solidFill>
          <a:ln w="25400">
            <a:solidFill>
              <a:srgbClr val="FFFFFF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 sz="23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lvl1pPr>
          </a:lstStyle>
          <a:p>
            <a:pPr/>
            <a:r>
              <a:t>Model Testing</a:t>
            </a:r>
          </a:p>
        </p:txBody>
      </p:sp>
      <p:sp>
        <p:nvSpPr>
          <p:cNvPr id="1105" name="Line"/>
          <p:cNvSpPr/>
          <p:nvPr/>
        </p:nvSpPr>
        <p:spPr>
          <a:xfrm>
            <a:off x="6757623" y="4990711"/>
            <a:ext cx="1" cy="264730"/>
          </a:xfrm>
          <a:prstGeom prst="line">
            <a:avLst/>
          </a:prstGeom>
          <a:ln w="25400">
            <a:solidFill>
              <a:srgbClr val="FFFFFF"/>
            </a:solidFill>
            <a:miter/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1106" name="Performance"/>
          <p:cNvSpPr/>
          <p:nvPr/>
        </p:nvSpPr>
        <p:spPr>
          <a:xfrm>
            <a:off x="5874666" y="5293771"/>
            <a:ext cx="1765916" cy="641219"/>
          </a:xfrm>
          <a:prstGeom prst="rect">
            <a:avLst/>
          </a:prstGeom>
          <a:ln w="25400">
            <a:solidFill>
              <a:srgbClr val="FFFFFF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 sz="23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lvl1pPr>
          </a:lstStyle>
          <a:p>
            <a:pPr/>
            <a:r>
              <a:t>Performance</a:t>
            </a:r>
          </a:p>
        </p:txBody>
      </p:sp>
      <p:sp>
        <p:nvSpPr>
          <p:cNvPr id="1107" name="Line"/>
          <p:cNvSpPr/>
          <p:nvPr/>
        </p:nvSpPr>
        <p:spPr>
          <a:xfrm>
            <a:off x="6753713" y="3860680"/>
            <a:ext cx="1" cy="264730"/>
          </a:xfrm>
          <a:prstGeom prst="line">
            <a:avLst/>
          </a:prstGeom>
          <a:ln w="25400">
            <a:solidFill>
              <a:srgbClr val="FFFFFF"/>
            </a:solidFill>
            <a:miter/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1108" name="Line"/>
          <p:cNvSpPr/>
          <p:nvPr/>
        </p:nvSpPr>
        <p:spPr>
          <a:xfrm flipV="1">
            <a:off x="4196670" y="4500158"/>
            <a:ext cx="1478305" cy="188341"/>
          </a:xfrm>
          <a:prstGeom prst="line">
            <a:avLst/>
          </a:prstGeom>
          <a:ln w="25400">
            <a:solidFill>
              <a:srgbClr val="FFFFFF"/>
            </a:solidFill>
            <a:miter/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1109" name="Line"/>
          <p:cNvSpPr/>
          <p:nvPr/>
        </p:nvSpPr>
        <p:spPr>
          <a:xfrm flipV="1">
            <a:off x="4196670" y="4646942"/>
            <a:ext cx="1476878" cy="803557"/>
          </a:xfrm>
          <a:prstGeom prst="line">
            <a:avLst/>
          </a:prstGeom>
          <a:ln w="25400">
            <a:solidFill>
              <a:srgbClr val="FFFFFF"/>
            </a:solidFill>
            <a:miter/>
            <a:tailEnd type="triangle"/>
          </a:ln>
        </p:spPr>
        <p:txBody>
          <a:bodyPr lIns="45719" rIns="45719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Text Placeholder 1"/>
          <p:cNvSpPr txBox="1"/>
          <p:nvPr>
            <p:ph type="body" sz="quarter" idx="1"/>
          </p:nvPr>
        </p:nvSpPr>
        <p:spPr>
          <a:xfrm>
            <a:off x="2087563" y="6490010"/>
            <a:ext cx="2606676" cy="367991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12" name="Text Placeholder 3"/>
          <p:cNvSpPr/>
          <p:nvPr/>
        </p:nvSpPr>
        <p:spPr>
          <a:xfrm>
            <a:off x="2087562" y="225425"/>
            <a:ext cx="6443122" cy="5601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defTabSz="777240">
              <a:lnSpc>
                <a:spcPct val="95000"/>
              </a:lnSpc>
              <a:spcBef>
                <a:spcPts val="1000"/>
              </a:spcBef>
              <a:defRPr sz="2720">
                <a:solidFill>
                  <a:srgbClr val="FFFFFF"/>
                </a:solidFill>
                <a:latin typeface="HSE Sans Bold"/>
                <a:ea typeface="HSE Sans Bold"/>
                <a:cs typeface="HSE Sans Bold"/>
                <a:sym typeface="HSE Sans Bold"/>
              </a:defRPr>
            </a:lvl1pPr>
          </a:lstStyle>
          <a:p>
            <a:pPr/>
            <a:r>
              <a:t>Summary</a:t>
            </a:r>
          </a:p>
        </p:txBody>
      </p:sp>
      <p:sp>
        <p:nvSpPr>
          <p:cNvPr id="1113" name="Text Placeholder 2"/>
          <p:cNvSpPr/>
          <p:nvPr/>
        </p:nvSpPr>
        <p:spPr>
          <a:xfrm>
            <a:off x="2169057" y="993452"/>
            <a:ext cx="6829839" cy="52841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 marL="228600" indent="-228600" defTabSz="914400">
              <a:lnSpc>
                <a:spcPct val="95000"/>
              </a:lnSpc>
              <a:spcBef>
                <a:spcPts val="1200"/>
              </a:spcBef>
              <a:buSzPct val="100000"/>
              <a:buChar char="•"/>
              <a:defRPr sz="24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pPr>
            <a:r>
              <a:t>Dataset – list of all objects paired with their labels.</a:t>
            </a:r>
          </a:p>
          <a:p>
            <a:pPr defTabSz="914400">
              <a:lnSpc>
                <a:spcPct val="95000"/>
              </a:lnSpc>
              <a:spcBef>
                <a:spcPts val="1200"/>
              </a:spcBef>
              <a:defRPr sz="24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pPr>
          </a:p>
          <a:p>
            <a:pPr marL="228600" indent="-228600" defTabSz="914400">
              <a:lnSpc>
                <a:spcPct val="95000"/>
              </a:lnSpc>
              <a:spcBef>
                <a:spcPts val="1200"/>
              </a:spcBef>
              <a:buSzPct val="100000"/>
              <a:buChar char="•"/>
              <a:defRPr sz="24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pPr>
            <a:r>
              <a:t>Model predicts a label of a given object.</a:t>
            </a:r>
          </a:p>
          <a:p>
            <a:pPr defTabSz="914400">
              <a:lnSpc>
                <a:spcPct val="95000"/>
              </a:lnSpc>
              <a:spcBef>
                <a:spcPts val="1200"/>
              </a:spcBef>
              <a:defRPr sz="24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pPr>
          </a:p>
          <a:p>
            <a:pPr marL="228600" indent="-228600" defTabSz="914400">
              <a:lnSpc>
                <a:spcPct val="95000"/>
              </a:lnSpc>
              <a:spcBef>
                <a:spcPts val="1200"/>
              </a:spcBef>
              <a:buSzPct val="100000"/>
              <a:buChar char="•"/>
              <a:defRPr sz="24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pPr>
            <a:r>
              <a:t>Loss function calculates how wrong the model is.</a:t>
            </a:r>
            <a:br/>
            <a:r>
              <a:t>Use on the </a:t>
            </a:r>
            <a:r>
              <a:rPr>
                <a:latin typeface="HSE Sans Bold"/>
                <a:ea typeface="HSE Sans Bold"/>
                <a:cs typeface="HSE Sans Bold"/>
                <a:sym typeface="HSE Sans Bold"/>
              </a:rPr>
              <a:t>train</a:t>
            </a:r>
            <a:r>
              <a:t> dataset.</a:t>
            </a:r>
          </a:p>
          <a:p>
            <a:pPr defTabSz="914400">
              <a:lnSpc>
                <a:spcPct val="95000"/>
              </a:lnSpc>
              <a:spcBef>
                <a:spcPts val="1200"/>
              </a:spcBef>
              <a:defRPr sz="24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pPr>
          </a:p>
          <a:p>
            <a:pPr marL="228600" indent="-228600" defTabSz="914400">
              <a:lnSpc>
                <a:spcPct val="95000"/>
              </a:lnSpc>
              <a:spcBef>
                <a:spcPts val="1200"/>
              </a:spcBef>
              <a:buSzPct val="100000"/>
              <a:buChar char="•"/>
              <a:defRPr sz="24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pPr>
            <a:r>
              <a:t>Metric measured the model's quality.</a:t>
            </a:r>
            <a:br/>
            <a:r>
              <a:t>Use on the </a:t>
            </a:r>
            <a:r>
              <a:rPr>
                <a:latin typeface="HSE Sans Bold"/>
                <a:ea typeface="HSE Sans Bold"/>
                <a:cs typeface="HSE Sans Bold"/>
                <a:sym typeface="HSE Sans Bold"/>
              </a:rPr>
              <a:t>test</a:t>
            </a:r>
            <a:r>
              <a:t> dataset.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Text Placeholder 1"/>
          <p:cNvSpPr txBox="1"/>
          <p:nvPr>
            <p:ph type="body" sz="quarter" idx="1"/>
          </p:nvPr>
        </p:nvSpPr>
        <p:spPr>
          <a:xfrm>
            <a:off x="2087563" y="6490010"/>
            <a:ext cx="2606676" cy="367991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0" name="Text Placeholder 3"/>
          <p:cNvSpPr/>
          <p:nvPr>
            <p:ph type="body" idx="2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Sorting</a:t>
            </a:r>
          </a:p>
        </p:txBody>
      </p:sp>
      <p:sp>
        <p:nvSpPr>
          <p:cNvPr id="121" name="Sort this numbers in ascending order"/>
          <p:cNvSpPr txBox="1"/>
          <p:nvPr/>
        </p:nvSpPr>
        <p:spPr>
          <a:xfrm>
            <a:off x="2618142" y="993895"/>
            <a:ext cx="4646881" cy="485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3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lvl1pPr>
          </a:lstStyle>
          <a:p>
            <a:pPr/>
            <a:r>
              <a:t>Sort this numbers in ascending order</a:t>
            </a:r>
          </a:p>
        </p:txBody>
      </p:sp>
      <p:sp>
        <p:nvSpPr>
          <p:cNvPr id="122" name="Square"/>
          <p:cNvSpPr/>
          <p:nvPr/>
        </p:nvSpPr>
        <p:spPr>
          <a:xfrm>
            <a:off x="3835868" y="1815689"/>
            <a:ext cx="426335" cy="436895"/>
          </a:xfrm>
          <a:prstGeom prst="rect">
            <a:avLst/>
          </a:prstGeom>
          <a:ln w="15240">
            <a:solidFill>
              <a:srgbClr val="FFFFFF"/>
            </a:solidFill>
            <a:miter lim="400000"/>
          </a:ln>
        </p:spPr>
        <p:txBody>
          <a:bodyPr lIns="45719" rIns="45719"/>
          <a:lstStyle/>
          <a:p>
            <a:pPr algn="ctr">
              <a:defRPr sz="23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pPr>
          </a:p>
        </p:txBody>
      </p:sp>
      <p:sp>
        <p:nvSpPr>
          <p:cNvPr id="123" name="1"/>
          <p:cNvSpPr txBox="1"/>
          <p:nvPr/>
        </p:nvSpPr>
        <p:spPr>
          <a:xfrm>
            <a:off x="3927064" y="1785216"/>
            <a:ext cx="263551" cy="49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124" name="Square"/>
          <p:cNvSpPr/>
          <p:nvPr/>
        </p:nvSpPr>
        <p:spPr>
          <a:xfrm>
            <a:off x="4409533" y="1814975"/>
            <a:ext cx="426335" cy="436895"/>
          </a:xfrm>
          <a:prstGeom prst="rect">
            <a:avLst/>
          </a:prstGeom>
          <a:ln w="15240">
            <a:solidFill>
              <a:srgbClr val="FFFFFF"/>
            </a:solidFill>
            <a:miter lim="400000"/>
          </a:ln>
        </p:spPr>
        <p:txBody>
          <a:bodyPr lIns="45719" rIns="45719"/>
          <a:lstStyle/>
          <a:p>
            <a:pPr algn="ctr">
              <a:defRPr sz="23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pPr>
          </a:p>
        </p:txBody>
      </p:sp>
      <p:sp>
        <p:nvSpPr>
          <p:cNvPr id="125" name="4"/>
          <p:cNvSpPr txBox="1"/>
          <p:nvPr/>
        </p:nvSpPr>
        <p:spPr>
          <a:xfrm>
            <a:off x="4488029" y="1784502"/>
            <a:ext cx="276353" cy="49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lvl1pPr>
          </a:lstStyle>
          <a:p>
            <a:pPr/>
            <a:r>
              <a:t>4</a:t>
            </a:r>
          </a:p>
        </p:txBody>
      </p:sp>
      <p:sp>
        <p:nvSpPr>
          <p:cNvPr id="126" name="Square"/>
          <p:cNvSpPr/>
          <p:nvPr/>
        </p:nvSpPr>
        <p:spPr>
          <a:xfrm>
            <a:off x="4983198" y="1815689"/>
            <a:ext cx="426335" cy="436895"/>
          </a:xfrm>
          <a:prstGeom prst="rect">
            <a:avLst/>
          </a:prstGeom>
          <a:ln w="15240">
            <a:solidFill>
              <a:srgbClr val="FFFFFF"/>
            </a:solidFill>
            <a:miter lim="400000"/>
          </a:ln>
        </p:spPr>
        <p:txBody>
          <a:bodyPr lIns="45719" rIns="45719"/>
          <a:lstStyle/>
          <a:p>
            <a:pPr algn="ctr">
              <a:defRPr sz="23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pPr>
          </a:p>
        </p:txBody>
      </p:sp>
      <p:sp>
        <p:nvSpPr>
          <p:cNvPr id="127" name="6"/>
          <p:cNvSpPr txBox="1"/>
          <p:nvPr/>
        </p:nvSpPr>
        <p:spPr>
          <a:xfrm>
            <a:off x="5061694" y="1785216"/>
            <a:ext cx="273610" cy="49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lvl1pPr>
          </a:lstStyle>
          <a:p>
            <a:pPr/>
            <a:r>
              <a:t>6</a:t>
            </a:r>
          </a:p>
        </p:txBody>
      </p:sp>
      <p:sp>
        <p:nvSpPr>
          <p:cNvPr id="128" name="Square"/>
          <p:cNvSpPr/>
          <p:nvPr/>
        </p:nvSpPr>
        <p:spPr>
          <a:xfrm>
            <a:off x="5556863" y="1812979"/>
            <a:ext cx="426336" cy="436895"/>
          </a:xfrm>
          <a:prstGeom prst="rect">
            <a:avLst/>
          </a:prstGeom>
          <a:ln w="15240">
            <a:solidFill>
              <a:srgbClr val="FFFFFF"/>
            </a:solidFill>
            <a:miter lim="400000"/>
          </a:ln>
        </p:spPr>
        <p:txBody>
          <a:bodyPr lIns="45719" rIns="45719"/>
          <a:lstStyle/>
          <a:p>
            <a:pPr algn="ctr">
              <a:defRPr sz="23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pPr>
          </a:p>
        </p:txBody>
      </p:sp>
      <p:sp>
        <p:nvSpPr>
          <p:cNvPr id="129" name="3"/>
          <p:cNvSpPr txBox="1"/>
          <p:nvPr/>
        </p:nvSpPr>
        <p:spPr>
          <a:xfrm>
            <a:off x="5635360" y="1782506"/>
            <a:ext cx="266904" cy="49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130" name="Square"/>
          <p:cNvSpPr/>
          <p:nvPr/>
        </p:nvSpPr>
        <p:spPr>
          <a:xfrm>
            <a:off x="6125725" y="1808988"/>
            <a:ext cx="426335" cy="436895"/>
          </a:xfrm>
          <a:prstGeom prst="rect">
            <a:avLst/>
          </a:prstGeom>
          <a:ln w="15240">
            <a:solidFill>
              <a:srgbClr val="FFFFFF"/>
            </a:solidFill>
            <a:miter lim="400000"/>
          </a:ln>
        </p:spPr>
        <p:txBody>
          <a:bodyPr lIns="45719" rIns="45719"/>
          <a:lstStyle/>
          <a:p>
            <a:pPr algn="ctr">
              <a:defRPr sz="23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pPr>
          </a:p>
        </p:txBody>
      </p:sp>
      <p:sp>
        <p:nvSpPr>
          <p:cNvPr id="131" name="2"/>
          <p:cNvSpPr txBox="1"/>
          <p:nvPr/>
        </p:nvSpPr>
        <p:spPr>
          <a:xfrm>
            <a:off x="6204221" y="1778515"/>
            <a:ext cx="269343" cy="49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132" name="Bubble sort"/>
          <p:cNvSpPr txBox="1"/>
          <p:nvPr/>
        </p:nvSpPr>
        <p:spPr>
          <a:xfrm>
            <a:off x="2634723" y="2614726"/>
            <a:ext cx="1512355" cy="485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3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lvl1pPr>
          </a:lstStyle>
          <a:p>
            <a:pPr/>
            <a:r>
              <a:t>Bubble sort</a:t>
            </a:r>
          </a:p>
        </p:txBody>
      </p:sp>
      <p:sp>
        <p:nvSpPr>
          <p:cNvPr id="133" name="Square"/>
          <p:cNvSpPr/>
          <p:nvPr/>
        </p:nvSpPr>
        <p:spPr>
          <a:xfrm>
            <a:off x="3838269" y="3439157"/>
            <a:ext cx="426336" cy="436895"/>
          </a:xfrm>
          <a:prstGeom prst="rect">
            <a:avLst/>
          </a:prstGeom>
          <a:solidFill>
            <a:schemeClr val="accent6">
              <a:satOff val="-3457"/>
              <a:lumOff val="26078"/>
            </a:schemeClr>
          </a:solidFill>
          <a:ln w="15240">
            <a:solidFill>
              <a:srgbClr val="FFFFFF"/>
            </a:solidFill>
            <a:miter lim="400000"/>
          </a:ln>
        </p:spPr>
        <p:txBody>
          <a:bodyPr lIns="45719" rIns="45719"/>
          <a:lstStyle/>
          <a:p>
            <a:pPr algn="ctr">
              <a:defRPr sz="23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pPr>
          </a:p>
        </p:txBody>
      </p:sp>
      <p:sp>
        <p:nvSpPr>
          <p:cNvPr id="134" name="1"/>
          <p:cNvSpPr txBox="1"/>
          <p:nvPr/>
        </p:nvSpPr>
        <p:spPr>
          <a:xfrm>
            <a:off x="3929466" y="3408684"/>
            <a:ext cx="263551" cy="49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135" name="Square"/>
          <p:cNvSpPr/>
          <p:nvPr/>
        </p:nvSpPr>
        <p:spPr>
          <a:xfrm>
            <a:off x="4411935" y="3438443"/>
            <a:ext cx="426335" cy="436895"/>
          </a:xfrm>
          <a:prstGeom prst="rect">
            <a:avLst/>
          </a:prstGeom>
          <a:solidFill>
            <a:schemeClr val="accent6">
              <a:satOff val="-3457"/>
              <a:lumOff val="26078"/>
            </a:schemeClr>
          </a:solidFill>
          <a:ln w="15240">
            <a:solidFill>
              <a:srgbClr val="FFFFFF"/>
            </a:solidFill>
            <a:miter lim="400000"/>
          </a:ln>
        </p:spPr>
        <p:txBody>
          <a:bodyPr lIns="45719" rIns="45719"/>
          <a:lstStyle/>
          <a:p>
            <a:pPr algn="ctr">
              <a:defRPr sz="23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pPr>
          </a:p>
        </p:txBody>
      </p:sp>
      <p:sp>
        <p:nvSpPr>
          <p:cNvPr id="136" name="4"/>
          <p:cNvSpPr txBox="1"/>
          <p:nvPr/>
        </p:nvSpPr>
        <p:spPr>
          <a:xfrm>
            <a:off x="4490431" y="3407970"/>
            <a:ext cx="276353" cy="49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lvl1pPr>
          </a:lstStyle>
          <a:p>
            <a:pPr/>
            <a:r>
              <a:t>4</a:t>
            </a:r>
          </a:p>
        </p:txBody>
      </p:sp>
      <p:sp>
        <p:nvSpPr>
          <p:cNvPr id="137" name="Square"/>
          <p:cNvSpPr/>
          <p:nvPr/>
        </p:nvSpPr>
        <p:spPr>
          <a:xfrm>
            <a:off x="4985600" y="3439157"/>
            <a:ext cx="426335" cy="436895"/>
          </a:xfrm>
          <a:prstGeom prst="rect">
            <a:avLst/>
          </a:prstGeom>
          <a:ln w="15240">
            <a:solidFill>
              <a:srgbClr val="FFFFFF"/>
            </a:solidFill>
            <a:miter lim="400000"/>
          </a:ln>
        </p:spPr>
        <p:txBody>
          <a:bodyPr lIns="45719" rIns="45719"/>
          <a:lstStyle/>
          <a:p>
            <a:pPr algn="ctr">
              <a:defRPr sz="23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pPr>
          </a:p>
        </p:txBody>
      </p:sp>
      <p:sp>
        <p:nvSpPr>
          <p:cNvPr id="138" name="6"/>
          <p:cNvSpPr txBox="1"/>
          <p:nvPr/>
        </p:nvSpPr>
        <p:spPr>
          <a:xfrm>
            <a:off x="5064096" y="3408684"/>
            <a:ext cx="273610" cy="49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lvl1pPr>
          </a:lstStyle>
          <a:p>
            <a:pPr/>
            <a:r>
              <a:t>6</a:t>
            </a:r>
          </a:p>
        </p:txBody>
      </p:sp>
      <p:sp>
        <p:nvSpPr>
          <p:cNvPr id="139" name="Square"/>
          <p:cNvSpPr/>
          <p:nvPr/>
        </p:nvSpPr>
        <p:spPr>
          <a:xfrm>
            <a:off x="5559265" y="3436447"/>
            <a:ext cx="426336" cy="436896"/>
          </a:xfrm>
          <a:prstGeom prst="rect">
            <a:avLst/>
          </a:prstGeom>
          <a:ln w="15240">
            <a:solidFill>
              <a:srgbClr val="FFFFFF"/>
            </a:solidFill>
            <a:miter lim="400000"/>
          </a:ln>
        </p:spPr>
        <p:txBody>
          <a:bodyPr lIns="45719" rIns="45719"/>
          <a:lstStyle/>
          <a:p>
            <a:pPr algn="ctr">
              <a:defRPr sz="23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pPr>
          </a:p>
        </p:txBody>
      </p:sp>
      <p:sp>
        <p:nvSpPr>
          <p:cNvPr id="140" name="3"/>
          <p:cNvSpPr txBox="1"/>
          <p:nvPr/>
        </p:nvSpPr>
        <p:spPr>
          <a:xfrm>
            <a:off x="5637762" y="3405975"/>
            <a:ext cx="266904" cy="49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141" name="Square"/>
          <p:cNvSpPr/>
          <p:nvPr/>
        </p:nvSpPr>
        <p:spPr>
          <a:xfrm>
            <a:off x="6128127" y="3432456"/>
            <a:ext cx="426335" cy="436895"/>
          </a:xfrm>
          <a:prstGeom prst="rect">
            <a:avLst/>
          </a:prstGeom>
          <a:ln w="15240">
            <a:solidFill>
              <a:srgbClr val="FFFFFF"/>
            </a:solidFill>
            <a:miter lim="400000"/>
          </a:ln>
        </p:spPr>
        <p:txBody>
          <a:bodyPr lIns="45719" rIns="45719"/>
          <a:lstStyle/>
          <a:p>
            <a:pPr algn="ctr">
              <a:defRPr sz="23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pPr>
          </a:p>
        </p:txBody>
      </p:sp>
      <p:sp>
        <p:nvSpPr>
          <p:cNvPr id="142" name="2"/>
          <p:cNvSpPr txBox="1"/>
          <p:nvPr/>
        </p:nvSpPr>
        <p:spPr>
          <a:xfrm>
            <a:off x="6206623" y="3401983"/>
            <a:ext cx="269343" cy="49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lvl1pPr>
          </a:lstStyle>
          <a:p>
            <a:pPr/>
            <a:r>
              <a:t>2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Text Placeholder 1"/>
          <p:cNvSpPr txBox="1"/>
          <p:nvPr>
            <p:ph type="body" sz="quarter" idx="1"/>
          </p:nvPr>
        </p:nvSpPr>
        <p:spPr>
          <a:xfrm>
            <a:off x="2087563" y="6490010"/>
            <a:ext cx="2606676" cy="367991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5" name="Text Placeholder 3"/>
          <p:cNvSpPr/>
          <p:nvPr>
            <p:ph type="body" idx="2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Sorting</a:t>
            </a:r>
          </a:p>
        </p:txBody>
      </p:sp>
      <p:sp>
        <p:nvSpPr>
          <p:cNvPr id="146" name="Sort this numbers in ascending order"/>
          <p:cNvSpPr txBox="1"/>
          <p:nvPr/>
        </p:nvSpPr>
        <p:spPr>
          <a:xfrm>
            <a:off x="2618142" y="993895"/>
            <a:ext cx="4646881" cy="485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3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lvl1pPr>
          </a:lstStyle>
          <a:p>
            <a:pPr/>
            <a:r>
              <a:t>Sort this numbers in ascending order</a:t>
            </a:r>
          </a:p>
        </p:txBody>
      </p:sp>
      <p:sp>
        <p:nvSpPr>
          <p:cNvPr id="147" name="Square"/>
          <p:cNvSpPr/>
          <p:nvPr/>
        </p:nvSpPr>
        <p:spPr>
          <a:xfrm>
            <a:off x="3835868" y="1815689"/>
            <a:ext cx="426335" cy="436895"/>
          </a:xfrm>
          <a:prstGeom prst="rect">
            <a:avLst/>
          </a:prstGeom>
          <a:ln w="15240">
            <a:solidFill>
              <a:srgbClr val="FFFFFF"/>
            </a:solidFill>
            <a:miter lim="400000"/>
          </a:ln>
        </p:spPr>
        <p:txBody>
          <a:bodyPr lIns="45719" rIns="45719"/>
          <a:lstStyle/>
          <a:p>
            <a:pPr algn="ctr">
              <a:defRPr sz="23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pPr>
          </a:p>
        </p:txBody>
      </p:sp>
      <p:sp>
        <p:nvSpPr>
          <p:cNvPr id="148" name="1"/>
          <p:cNvSpPr txBox="1"/>
          <p:nvPr/>
        </p:nvSpPr>
        <p:spPr>
          <a:xfrm>
            <a:off x="3927064" y="1785216"/>
            <a:ext cx="263551" cy="49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149" name="Square"/>
          <p:cNvSpPr/>
          <p:nvPr/>
        </p:nvSpPr>
        <p:spPr>
          <a:xfrm>
            <a:off x="4409533" y="1814975"/>
            <a:ext cx="426335" cy="436895"/>
          </a:xfrm>
          <a:prstGeom prst="rect">
            <a:avLst/>
          </a:prstGeom>
          <a:ln w="15240">
            <a:solidFill>
              <a:srgbClr val="FFFFFF"/>
            </a:solidFill>
            <a:miter lim="400000"/>
          </a:ln>
        </p:spPr>
        <p:txBody>
          <a:bodyPr lIns="45719" rIns="45719"/>
          <a:lstStyle/>
          <a:p>
            <a:pPr algn="ctr">
              <a:defRPr sz="23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pPr>
          </a:p>
        </p:txBody>
      </p:sp>
      <p:sp>
        <p:nvSpPr>
          <p:cNvPr id="150" name="4"/>
          <p:cNvSpPr txBox="1"/>
          <p:nvPr/>
        </p:nvSpPr>
        <p:spPr>
          <a:xfrm>
            <a:off x="4488029" y="1784502"/>
            <a:ext cx="276353" cy="49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lvl1pPr>
          </a:lstStyle>
          <a:p>
            <a:pPr/>
            <a:r>
              <a:t>4</a:t>
            </a:r>
          </a:p>
        </p:txBody>
      </p:sp>
      <p:sp>
        <p:nvSpPr>
          <p:cNvPr id="151" name="Square"/>
          <p:cNvSpPr/>
          <p:nvPr/>
        </p:nvSpPr>
        <p:spPr>
          <a:xfrm>
            <a:off x="4983198" y="1815689"/>
            <a:ext cx="426335" cy="436895"/>
          </a:xfrm>
          <a:prstGeom prst="rect">
            <a:avLst/>
          </a:prstGeom>
          <a:ln w="15240">
            <a:solidFill>
              <a:srgbClr val="FFFFFF"/>
            </a:solidFill>
            <a:miter lim="400000"/>
          </a:ln>
        </p:spPr>
        <p:txBody>
          <a:bodyPr lIns="45719" rIns="45719"/>
          <a:lstStyle/>
          <a:p>
            <a:pPr algn="ctr">
              <a:defRPr sz="23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pPr>
          </a:p>
        </p:txBody>
      </p:sp>
      <p:sp>
        <p:nvSpPr>
          <p:cNvPr id="152" name="6"/>
          <p:cNvSpPr txBox="1"/>
          <p:nvPr/>
        </p:nvSpPr>
        <p:spPr>
          <a:xfrm>
            <a:off x="5061694" y="1785216"/>
            <a:ext cx="273610" cy="49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lvl1pPr>
          </a:lstStyle>
          <a:p>
            <a:pPr/>
            <a:r>
              <a:t>6</a:t>
            </a:r>
          </a:p>
        </p:txBody>
      </p:sp>
      <p:sp>
        <p:nvSpPr>
          <p:cNvPr id="153" name="Square"/>
          <p:cNvSpPr/>
          <p:nvPr/>
        </p:nvSpPr>
        <p:spPr>
          <a:xfrm>
            <a:off x="5556863" y="1812979"/>
            <a:ext cx="426336" cy="436895"/>
          </a:xfrm>
          <a:prstGeom prst="rect">
            <a:avLst/>
          </a:prstGeom>
          <a:ln w="15240">
            <a:solidFill>
              <a:srgbClr val="FFFFFF"/>
            </a:solidFill>
            <a:miter lim="400000"/>
          </a:ln>
        </p:spPr>
        <p:txBody>
          <a:bodyPr lIns="45719" rIns="45719"/>
          <a:lstStyle/>
          <a:p>
            <a:pPr algn="ctr">
              <a:defRPr sz="23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pPr>
          </a:p>
        </p:txBody>
      </p:sp>
      <p:sp>
        <p:nvSpPr>
          <p:cNvPr id="154" name="3"/>
          <p:cNvSpPr txBox="1"/>
          <p:nvPr/>
        </p:nvSpPr>
        <p:spPr>
          <a:xfrm>
            <a:off x="5635360" y="1782506"/>
            <a:ext cx="266904" cy="49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155" name="Square"/>
          <p:cNvSpPr/>
          <p:nvPr/>
        </p:nvSpPr>
        <p:spPr>
          <a:xfrm>
            <a:off x="6125725" y="1808988"/>
            <a:ext cx="426335" cy="436895"/>
          </a:xfrm>
          <a:prstGeom prst="rect">
            <a:avLst/>
          </a:prstGeom>
          <a:ln w="15240">
            <a:solidFill>
              <a:srgbClr val="FFFFFF"/>
            </a:solidFill>
            <a:miter lim="400000"/>
          </a:ln>
        </p:spPr>
        <p:txBody>
          <a:bodyPr lIns="45719" rIns="45719"/>
          <a:lstStyle/>
          <a:p>
            <a:pPr algn="ctr">
              <a:defRPr sz="23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pPr>
          </a:p>
        </p:txBody>
      </p:sp>
      <p:sp>
        <p:nvSpPr>
          <p:cNvPr id="156" name="2"/>
          <p:cNvSpPr txBox="1"/>
          <p:nvPr/>
        </p:nvSpPr>
        <p:spPr>
          <a:xfrm>
            <a:off x="6204221" y="1778515"/>
            <a:ext cx="269343" cy="49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157" name="Bubble sort"/>
          <p:cNvSpPr txBox="1"/>
          <p:nvPr/>
        </p:nvSpPr>
        <p:spPr>
          <a:xfrm>
            <a:off x="2634723" y="2614726"/>
            <a:ext cx="1512355" cy="485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3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lvl1pPr>
          </a:lstStyle>
          <a:p>
            <a:pPr/>
            <a:r>
              <a:t>Bubble sort</a:t>
            </a:r>
          </a:p>
        </p:txBody>
      </p:sp>
      <p:sp>
        <p:nvSpPr>
          <p:cNvPr id="158" name="Square"/>
          <p:cNvSpPr/>
          <p:nvPr/>
        </p:nvSpPr>
        <p:spPr>
          <a:xfrm>
            <a:off x="3838269" y="3439157"/>
            <a:ext cx="426336" cy="436895"/>
          </a:xfrm>
          <a:prstGeom prst="rect">
            <a:avLst/>
          </a:prstGeom>
          <a:ln w="15240">
            <a:solidFill>
              <a:srgbClr val="FFFFFF"/>
            </a:solidFill>
            <a:miter lim="400000"/>
          </a:ln>
        </p:spPr>
        <p:txBody>
          <a:bodyPr lIns="45719" rIns="45719"/>
          <a:lstStyle/>
          <a:p>
            <a:pPr algn="ctr">
              <a:defRPr sz="23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pPr>
          </a:p>
        </p:txBody>
      </p:sp>
      <p:sp>
        <p:nvSpPr>
          <p:cNvPr id="159" name="1"/>
          <p:cNvSpPr txBox="1"/>
          <p:nvPr/>
        </p:nvSpPr>
        <p:spPr>
          <a:xfrm>
            <a:off x="3929466" y="3408684"/>
            <a:ext cx="263551" cy="49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160" name="Square"/>
          <p:cNvSpPr/>
          <p:nvPr/>
        </p:nvSpPr>
        <p:spPr>
          <a:xfrm>
            <a:off x="4411935" y="3438443"/>
            <a:ext cx="426335" cy="436895"/>
          </a:xfrm>
          <a:prstGeom prst="rect">
            <a:avLst/>
          </a:prstGeom>
          <a:solidFill>
            <a:schemeClr val="accent6">
              <a:satOff val="-3457"/>
              <a:lumOff val="26078"/>
            </a:schemeClr>
          </a:solidFill>
          <a:ln w="15240">
            <a:solidFill>
              <a:srgbClr val="FFFFFF"/>
            </a:solidFill>
            <a:miter lim="400000"/>
          </a:ln>
        </p:spPr>
        <p:txBody>
          <a:bodyPr lIns="45719" rIns="45719"/>
          <a:lstStyle/>
          <a:p>
            <a:pPr algn="ctr">
              <a:defRPr sz="23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pPr>
          </a:p>
        </p:txBody>
      </p:sp>
      <p:sp>
        <p:nvSpPr>
          <p:cNvPr id="161" name="4"/>
          <p:cNvSpPr txBox="1"/>
          <p:nvPr/>
        </p:nvSpPr>
        <p:spPr>
          <a:xfrm>
            <a:off x="4490431" y="3407970"/>
            <a:ext cx="276353" cy="49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lvl1pPr>
          </a:lstStyle>
          <a:p>
            <a:pPr/>
            <a:r>
              <a:t>4</a:t>
            </a:r>
          </a:p>
        </p:txBody>
      </p:sp>
      <p:sp>
        <p:nvSpPr>
          <p:cNvPr id="162" name="Square"/>
          <p:cNvSpPr/>
          <p:nvPr/>
        </p:nvSpPr>
        <p:spPr>
          <a:xfrm>
            <a:off x="4985600" y="3439157"/>
            <a:ext cx="426335" cy="436895"/>
          </a:xfrm>
          <a:prstGeom prst="rect">
            <a:avLst/>
          </a:prstGeom>
          <a:solidFill>
            <a:schemeClr val="accent6">
              <a:satOff val="-3457"/>
              <a:lumOff val="26078"/>
            </a:schemeClr>
          </a:solidFill>
          <a:ln w="15240">
            <a:solidFill>
              <a:srgbClr val="FFFFFF"/>
            </a:solidFill>
            <a:miter lim="400000"/>
          </a:ln>
        </p:spPr>
        <p:txBody>
          <a:bodyPr lIns="45719" rIns="45719"/>
          <a:lstStyle/>
          <a:p>
            <a:pPr algn="ctr">
              <a:defRPr sz="23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pPr>
          </a:p>
        </p:txBody>
      </p:sp>
      <p:sp>
        <p:nvSpPr>
          <p:cNvPr id="163" name="6"/>
          <p:cNvSpPr txBox="1"/>
          <p:nvPr/>
        </p:nvSpPr>
        <p:spPr>
          <a:xfrm>
            <a:off x="5064096" y="3408684"/>
            <a:ext cx="273610" cy="49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lvl1pPr>
          </a:lstStyle>
          <a:p>
            <a:pPr/>
            <a:r>
              <a:t>6</a:t>
            </a:r>
          </a:p>
        </p:txBody>
      </p:sp>
      <p:sp>
        <p:nvSpPr>
          <p:cNvPr id="164" name="Square"/>
          <p:cNvSpPr/>
          <p:nvPr/>
        </p:nvSpPr>
        <p:spPr>
          <a:xfrm>
            <a:off x="5559265" y="3436447"/>
            <a:ext cx="426336" cy="436896"/>
          </a:xfrm>
          <a:prstGeom prst="rect">
            <a:avLst/>
          </a:prstGeom>
          <a:ln w="15240">
            <a:solidFill>
              <a:srgbClr val="FFFFFF"/>
            </a:solidFill>
            <a:miter lim="400000"/>
          </a:ln>
        </p:spPr>
        <p:txBody>
          <a:bodyPr lIns="45719" rIns="45719"/>
          <a:lstStyle/>
          <a:p>
            <a:pPr algn="ctr">
              <a:defRPr sz="23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pPr>
          </a:p>
        </p:txBody>
      </p:sp>
      <p:sp>
        <p:nvSpPr>
          <p:cNvPr id="165" name="3"/>
          <p:cNvSpPr txBox="1"/>
          <p:nvPr/>
        </p:nvSpPr>
        <p:spPr>
          <a:xfrm>
            <a:off x="5637762" y="3405975"/>
            <a:ext cx="266904" cy="49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166" name="Square"/>
          <p:cNvSpPr/>
          <p:nvPr/>
        </p:nvSpPr>
        <p:spPr>
          <a:xfrm>
            <a:off x="6128127" y="3432456"/>
            <a:ext cx="426335" cy="436895"/>
          </a:xfrm>
          <a:prstGeom prst="rect">
            <a:avLst/>
          </a:prstGeom>
          <a:ln w="15240">
            <a:solidFill>
              <a:srgbClr val="FFFFFF"/>
            </a:solidFill>
            <a:miter lim="400000"/>
          </a:ln>
        </p:spPr>
        <p:txBody>
          <a:bodyPr lIns="45719" rIns="45719"/>
          <a:lstStyle/>
          <a:p>
            <a:pPr algn="ctr">
              <a:defRPr sz="23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pPr>
          </a:p>
        </p:txBody>
      </p:sp>
      <p:sp>
        <p:nvSpPr>
          <p:cNvPr id="167" name="2"/>
          <p:cNvSpPr txBox="1"/>
          <p:nvPr/>
        </p:nvSpPr>
        <p:spPr>
          <a:xfrm>
            <a:off x="6206623" y="3401983"/>
            <a:ext cx="269343" cy="49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FFFFFF"/>
                </a:solidFill>
                <a:latin typeface="HSE Sans Regular"/>
                <a:ea typeface="HSE Sans Regular"/>
                <a:cs typeface="HSE Sans Regular"/>
                <a:sym typeface="HSE Sans Regular"/>
              </a:defRPr>
            </a:lvl1pPr>
          </a:lstStyle>
          <a:p>
            <a:pPr/>
            <a:r>
              <a:t>2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